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8" r:id="rId2"/>
    <p:sldId id="299" r:id="rId3"/>
    <p:sldId id="300" r:id="rId4"/>
    <p:sldId id="301" r:id="rId5"/>
    <p:sldId id="304" r:id="rId6"/>
    <p:sldId id="305" r:id="rId7"/>
    <p:sldId id="306" r:id="rId8"/>
    <p:sldId id="307" r:id="rId9"/>
    <p:sldId id="308" r:id="rId10"/>
    <p:sldId id="309" r:id="rId11"/>
    <p:sldId id="291" r:id="rId12"/>
    <p:sldId id="290" r:id="rId13"/>
    <p:sldId id="315" r:id="rId14"/>
    <p:sldId id="293" r:id="rId15"/>
    <p:sldId id="311" r:id="rId16"/>
    <p:sldId id="312" r:id="rId17"/>
    <p:sldId id="313" r:id="rId18"/>
    <p:sldId id="314" r:id="rId19"/>
    <p:sldId id="295" r:id="rId20"/>
    <p:sldId id="29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327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4" autoAdjust="0"/>
    <p:restoredTop sz="88351" autoAdjust="0"/>
  </p:normalViewPr>
  <p:slideViewPr>
    <p:cSldViewPr>
      <p:cViewPr>
        <p:scale>
          <a:sx n="60" d="100"/>
          <a:sy n="60" d="100"/>
        </p:scale>
        <p:origin x="-162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D7CC8-BAEE-4D95-BD30-DCA5D0B5AB0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E6B3126B-0476-49DB-A982-53553B4CE9F7}">
      <dgm:prSet phldrT="[Text]" custT="1"/>
      <dgm:spPr/>
      <dgm:t>
        <a:bodyPr/>
        <a:lstStyle/>
        <a:p>
          <a:r>
            <a:rPr lang="en-GB" sz="1800" dirty="0" err="1" smtClean="0"/>
            <a:t>Taratibu</a:t>
          </a:r>
          <a:r>
            <a:rPr lang="en-GB" sz="1800" dirty="0" smtClean="0"/>
            <a:t> </a:t>
          </a:r>
          <a:r>
            <a:rPr lang="en-GB" sz="1800" dirty="0" err="1" smtClean="0"/>
            <a:t>za</a:t>
          </a:r>
          <a:r>
            <a:rPr lang="en-GB" sz="1800" dirty="0" smtClean="0"/>
            <a:t> </a:t>
          </a:r>
          <a:r>
            <a:rPr lang="en-GB" sz="1800" dirty="0" err="1" smtClean="0"/>
            <a:t>uvunaji</a:t>
          </a:r>
          <a:r>
            <a:rPr lang="en-GB" sz="1800" dirty="0" smtClean="0"/>
            <a:t> (</a:t>
          </a:r>
          <a:r>
            <a:rPr lang="en-GB" sz="1800" dirty="0" err="1" smtClean="0"/>
            <a:t>Kijijini</a:t>
          </a:r>
          <a:r>
            <a:rPr lang="en-GB" sz="1800" dirty="0" smtClean="0"/>
            <a:t>)</a:t>
          </a:r>
          <a:endParaRPr lang="en-GB" sz="1800" dirty="0"/>
        </a:p>
      </dgm:t>
    </dgm:pt>
    <dgm:pt modelId="{B0E6EFE7-8684-4BB8-8D82-EE2860EF886F}" type="parTrans" cxnId="{51098A48-2442-4ED6-8F66-593A0D5DAD2C}">
      <dgm:prSet/>
      <dgm:spPr/>
      <dgm:t>
        <a:bodyPr/>
        <a:lstStyle/>
        <a:p>
          <a:endParaRPr lang="en-GB"/>
        </a:p>
      </dgm:t>
    </dgm:pt>
    <dgm:pt modelId="{64791AA6-4B47-4D26-84B5-829D7170CCF5}" type="sibTrans" cxnId="{51098A48-2442-4ED6-8F66-593A0D5DAD2C}">
      <dgm:prSet/>
      <dgm:spPr/>
      <dgm:t>
        <a:bodyPr/>
        <a:lstStyle/>
        <a:p>
          <a:endParaRPr lang="en-GB"/>
        </a:p>
      </dgm:t>
    </dgm:pt>
    <dgm:pt modelId="{9D5C1030-18E5-485F-9FA6-9824EDA86FF5}">
      <dgm:prSet phldrT="[Text]" custT="1"/>
      <dgm:spPr/>
      <dgm:t>
        <a:bodyPr/>
        <a:lstStyle/>
        <a:p>
          <a:r>
            <a:rPr lang="en-GB" sz="1800" dirty="0" err="1" smtClean="0"/>
            <a:t>Uchakataji</a:t>
          </a:r>
          <a:endParaRPr lang="en-GB" sz="1800" dirty="0"/>
        </a:p>
      </dgm:t>
    </dgm:pt>
    <dgm:pt modelId="{6B0327AD-B991-4E1C-8D6E-49BA720E6F63}" type="parTrans" cxnId="{B0C94127-2E23-42AB-8768-069B4C4B7281}">
      <dgm:prSet/>
      <dgm:spPr/>
      <dgm:t>
        <a:bodyPr/>
        <a:lstStyle/>
        <a:p>
          <a:endParaRPr lang="en-GB"/>
        </a:p>
      </dgm:t>
    </dgm:pt>
    <dgm:pt modelId="{74934DEA-3567-4C5F-8ABE-E62BF29A14B4}" type="sibTrans" cxnId="{B0C94127-2E23-42AB-8768-069B4C4B7281}">
      <dgm:prSet/>
      <dgm:spPr/>
      <dgm:t>
        <a:bodyPr/>
        <a:lstStyle/>
        <a:p>
          <a:endParaRPr lang="en-GB"/>
        </a:p>
      </dgm:t>
    </dgm:pt>
    <dgm:pt modelId="{1DD0431D-C17A-4477-8805-DE75F700F15D}">
      <dgm:prSet phldrT="[Text]" custT="1"/>
      <dgm:spPr/>
      <dgm:t>
        <a:bodyPr/>
        <a:lstStyle/>
        <a:p>
          <a:r>
            <a:rPr lang="en-GB" sz="1800" dirty="0" err="1" smtClean="0"/>
            <a:t>Usafirishaji</a:t>
          </a:r>
          <a:endParaRPr lang="en-GB" sz="1800" dirty="0"/>
        </a:p>
      </dgm:t>
    </dgm:pt>
    <dgm:pt modelId="{D399DF01-6785-4FB6-9C27-7C7356128770}" type="parTrans" cxnId="{8A943C5F-547B-40A6-9490-A5C280EFF033}">
      <dgm:prSet/>
      <dgm:spPr/>
      <dgm:t>
        <a:bodyPr/>
        <a:lstStyle/>
        <a:p>
          <a:endParaRPr lang="en-GB"/>
        </a:p>
      </dgm:t>
    </dgm:pt>
    <dgm:pt modelId="{8B6E6D85-29AD-4B85-92E8-286F5C16046A}" type="sibTrans" cxnId="{8A943C5F-547B-40A6-9490-A5C280EFF033}">
      <dgm:prSet/>
      <dgm:spPr/>
      <dgm:t>
        <a:bodyPr/>
        <a:lstStyle/>
        <a:p>
          <a:endParaRPr lang="en-GB"/>
        </a:p>
      </dgm:t>
    </dgm:pt>
    <dgm:pt modelId="{26A49C1F-2ECD-4BAD-B5CA-992DB7EA99D2}">
      <dgm:prSet phldrT="[Text]"/>
      <dgm:spPr/>
      <dgm:t>
        <a:bodyPr/>
        <a:lstStyle/>
        <a:p>
          <a:r>
            <a:rPr lang="en-GB" dirty="0" err="1" smtClean="0"/>
            <a:t>Soko</a:t>
          </a:r>
          <a:r>
            <a:rPr lang="en-GB" dirty="0" smtClean="0"/>
            <a:t> la ndani</a:t>
          </a:r>
          <a:endParaRPr lang="en-GB" dirty="0"/>
        </a:p>
      </dgm:t>
    </dgm:pt>
    <dgm:pt modelId="{F688BC58-2E58-431F-BE47-EA1108D0DCBA}" type="parTrans" cxnId="{94B03593-B0BE-4486-B7D8-D131BC1D99C8}">
      <dgm:prSet/>
      <dgm:spPr/>
      <dgm:t>
        <a:bodyPr/>
        <a:lstStyle/>
        <a:p>
          <a:endParaRPr lang="en-GB"/>
        </a:p>
      </dgm:t>
    </dgm:pt>
    <dgm:pt modelId="{5FEDABA1-33FF-4FFA-AE26-47D6AE23ACD9}" type="sibTrans" cxnId="{94B03593-B0BE-4486-B7D8-D131BC1D99C8}">
      <dgm:prSet/>
      <dgm:spPr/>
      <dgm:t>
        <a:bodyPr/>
        <a:lstStyle/>
        <a:p>
          <a:endParaRPr lang="en-GB"/>
        </a:p>
      </dgm:t>
    </dgm:pt>
    <dgm:pt modelId="{A99593A3-1CC8-4F3C-B60C-64398354E1BC}">
      <dgm:prSet/>
      <dgm:spPr/>
      <dgm:t>
        <a:bodyPr/>
        <a:lstStyle/>
        <a:p>
          <a:r>
            <a:rPr lang="en-GB" dirty="0" err="1" smtClean="0"/>
            <a:t>Usafirishaji</a:t>
          </a:r>
          <a:r>
            <a:rPr lang="en-GB" dirty="0" smtClean="0"/>
            <a:t> </a:t>
          </a:r>
          <a:r>
            <a:rPr lang="en-GB" dirty="0" err="1" smtClean="0"/>
            <a:t>nje</a:t>
          </a:r>
          <a:r>
            <a:rPr lang="en-GB" dirty="0" smtClean="0"/>
            <a:t> ya  </a:t>
          </a:r>
          <a:r>
            <a:rPr lang="en-GB" dirty="0" err="1" smtClean="0"/>
            <a:t>nchi</a:t>
          </a:r>
          <a:r>
            <a:rPr lang="en-GB" dirty="0" smtClean="0"/>
            <a:t>/</a:t>
          </a:r>
          <a:r>
            <a:rPr lang="en-GB" dirty="0" err="1" smtClean="0"/>
            <a:t>Soko</a:t>
          </a:r>
          <a:r>
            <a:rPr lang="en-GB" dirty="0" smtClean="0"/>
            <a:t> la </a:t>
          </a:r>
          <a:r>
            <a:rPr lang="en-GB" dirty="0" err="1" smtClean="0"/>
            <a:t>nje</a:t>
          </a:r>
          <a:endParaRPr lang="en-GB" dirty="0"/>
        </a:p>
      </dgm:t>
    </dgm:pt>
    <dgm:pt modelId="{4575591A-442B-4C73-8242-AE6100A83608}" type="parTrans" cxnId="{4261B2A4-2480-43E8-8469-2F465A0229EC}">
      <dgm:prSet/>
      <dgm:spPr/>
      <dgm:t>
        <a:bodyPr/>
        <a:lstStyle/>
        <a:p>
          <a:endParaRPr lang="en-GB"/>
        </a:p>
      </dgm:t>
    </dgm:pt>
    <dgm:pt modelId="{39F70177-04F4-4630-A5DF-3539DF98A157}" type="sibTrans" cxnId="{4261B2A4-2480-43E8-8469-2F465A0229EC}">
      <dgm:prSet/>
      <dgm:spPr/>
      <dgm:t>
        <a:bodyPr/>
        <a:lstStyle/>
        <a:p>
          <a:endParaRPr lang="en-GB"/>
        </a:p>
      </dgm:t>
    </dgm:pt>
    <dgm:pt modelId="{BD686AB8-998E-4ABE-9E3C-50ADD96AD025}">
      <dgm:prSet/>
      <dgm:spPr/>
      <dgm:t>
        <a:bodyPr/>
        <a:lstStyle/>
        <a:p>
          <a:endParaRPr lang="en-GB" dirty="0"/>
        </a:p>
      </dgm:t>
    </dgm:pt>
    <dgm:pt modelId="{BA9EB98C-054C-479E-A861-714C7AB2551E}" type="parTrans" cxnId="{5F1F4B23-6EBA-47D2-B1D0-7DEAEDE38D57}">
      <dgm:prSet/>
      <dgm:spPr/>
      <dgm:t>
        <a:bodyPr/>
        <a:lstStyle/>
        <a:p>
          <a:endParaRPr lang="en-GB"/>
        </a:p>
      </dgm:t>
    </dgm:pt>
    <dgm:pt modelId="{68563AC4-B377-4F76-88C3-BB7BC02603D5}" type="sibTrans" cxnId="{5F1F4B23-6EBA-47D2-B1D0-7DEAEDE38D57}">
      <dgm:prSet/>
      <dgm:spPr/>
      <dgm:t>
        <a:bodyPr/>
        <a:lstStyle/>
        <a:p>
          <a:endParaRPr lang="en-GB"/>
        </a:p>
      </dgm:t>
    </dgm:pt>
    <dgm:pt modelId="{7C2C4E77-72BF-4C14-9D8C-A5C35D0EC44B}">
      <dgm:prSet phldrT="[Text]"/>
      <dgm:spPr/>
      <dgm:t>
        <a:bodyPr/>
        <a:lstStyle/>
        <a:p>
          <a:endParaRPr lang="en-GB" dirty="0"/>
        </a:p>
      </dgm:t>
    </dgm:pt>
    <dgm:pt modelId="{E9395FE8-D580-421E-A06F-C3B64A0FEF83}" type="parTrans" cxnId="{D7278171-8C28-43B2-B3F3-C2FBA64E259B}">
      <dgm:prSet/>
      <dgm:spPr/>
      <dgm:t>
        <a:bodyPr/>
        <a:lstStyle/>
        <a:p>
          <a:endParaRPr lang="en-GB"/>
        </a:p>
      </dgm:t>
    </dgm:pt>
    <dgm:pt modelId="{A6C50CFA-BEB7-4B8A-A2B6-2DB5D7C58F2F}" type="sibTrans" cxnId="{D7278171-8C28-43B2-B3F3-C2FBA64E259B}">
      <dgm:prSet/>
      <dgm:spPr/>
      <dgm:t>
        <a:bodyPr/>
        <a:lstStyle/>
        <a:p>
          <a:endParaRPr lang="en-GB"/>
        </a:p>
      </dgm:t>
    </dgm:pt>
    <dgm:pt modelId="{F69049C9-7F84-4A07-9F80-C217B03B956A}">
      <dgm:prSet phldrT="[Text]"/>
      <dgm:spPr/>
      <dgm:t>
        <a:bodyPr/>
        <a:lstStyle/>
        <a:p>
          <a:endParaRPr lang="en-GB" dirty="0"/>
        </a:p>
      </dgm:t>
    </dgm:pt>
    <dgm:pt modelId="{3E615524-5DAC-4B1F-BA8A-2F0E82410EFE}" type="parTrans" cxnId="{00A70577-E20D-4C91-8B16-4375826218D2}">
      <dgm:prSet/>
      <dgm:spPr/>
      <dgm:t>
        <a:bodyPr/>
        <a:lstStyle/>
        <a:p>
          <a:endParaRPr lang="en-GB"/>
        </a:p>
      </dgm:t>
    </dgm:pt>
    <dgm:pt modelId="{9B905539-7897-4F5A-9851-B3DCBCE2E73F}" type="sibTrans" cxnId="{00A70577-E20D-4C91-8B16-4375826218D2}">
      <dgm:prSet/>
      <dgm:spPr/>
      <dgm:t>
        <a:bodyPr/>
        <a:lstStyle/>
        <a:p>
          <a:endParaRPr lang="en-GB"/>
        </a:p>
      </dgm:t>
    </dgm:pt>
    <dgm:pt modelId="{62A7F820-1437-4614-A1B2-C0E49E06F813}">
      <dgm:prSet phldrT="[Text]" custScaleY="32528" custLinFactNeighborX="3890" custLinFactNeighborY="-31763"/>
      <dgm:spPr/>
      <dgm:t>
        <a:bodyPr/>
        <a:lstStyle/>
        <a:p>
          <a:endParaRPr lang="en-GB" dirty="0"/>
        </a:p>
      </dgm:t>
    </dgm:pt>
    <dgm:pt modelId="{E5C7EE02-16E7-4051-8D3D-305C6FA691B4}" type="parTrans" cxnId="{924FA06A-08DA-49B3-9A2B-57684F4444EE}">
      <dgm:prSet/>
      <dgm:spPr/>
      <dgm:t>
        <a:bodyPr/>
        <a:lstStyle/>
        <a:p>
          <a:endParaRPr lang="en-GB"/>
        </a:p>
      </dgm:t>
    </dgm:pt>
    <dgm:pt modelId="{ADDD12C4-B06B-4ED9-9A5B-026138134F94}" type="sibTrans" cxnId="{924FA06A-08DA-49B3-9A2B-57684F4444EE}">
      <dgm:prSet/>
      <dgm:spPr/>
      <dgm:t>
        <a:bodyPr/>
        <a:lstStyle/>
        <a:p>
          <a:endParaRPr lang="en-GB"/>
        </a:p>
      </dgm:t>
    </dgm:pt>
    <dgm:pt modelId="{576AD33F-9D29-4AAC-A328-43F35B451BDE}">
      <dgm:prSet phldrT="[Text]" custScaleY="32528" custLinFactNeighborX="3890" custLinFactNeighborY="-31763"/>
      <dgm:spPr/>
      <dgm:t>
        <a:bodyPr/>
        <a:lstStyle/>
        <a:p>
          <a:endParaRPr lang="en-GB" dirty="0"/>
        </a:p>
      </dgm:t>
    </dgm:pt>
    <dgm:pt modelId="{42132038-AFFE-4F5C-A68C-BE07EDA61BBC}" type="parTrans" cxnId="{09225B71-78FC-4E6E-A803-A1A73DB719D7}">
      <dgm:prSet/>
      <dgm:spPr/>
      <dgm:t>
        <a:bodyPr/>
        <a:lstStyle/>
        <a:p>
          <a:endParaRPr lang="en-GB"/>
        </a:p>
      </dgm:t>
    </dgm:pt>
    <dgm:pt modelId="{E48BDC38-4B07-44B0-BF6F-4274915FC55A}" type="sibTrans" cxnId="{09225B71-78FC-4E6E-A803-A1A73DB719D7}">
      <dgm:prSet/>
      <dgm:spPr/>
      <dgm:t>
        <a:bodyPr/>
        <a:lstStyle/>
        <a:p>
          <a:endParaRPr lang="en-GB"/>
        </a:p>
      </dgm:t>
    </dgm:pt>
    <dgm:pt modelId="{1F6DFD2C-C5BE-47A3-A14B-32633C0344F3}">
      <dgm:prSet phldrT="[Text]" custScaleY="32528" custLinFactNeighborX="3890" custLinFactNeighborY="-31763"/>
      <dgm:spPr/>
      <dgm:t>
        <a:bodyPr/>
        <a:lstStyle/>
        <a:p>
          <a:endParaRPr lang="en-GB" dirty="0"/>
        </a:p>
      </dgm:t>
    </dgm:pt>
    <dgm:pt modelId="{2A4A33D6-A1D3-4E38-811F-A6737E8E3609}" type="parTrans" cxnId="{3C7232A7-9196-42BE-A126-B16DEEF25C06}">
      <dgm:prSet/>
      <dgm:spPr/>
      <dgm:t>
        <a:bodyPr/>
        <a:lstStyle/>
        <a:p>
          <a:endParaRPr lang="en-GB"/>
        </a:p>
      </dgm:t>
    </dgm:pt>
    <dgm:pt modelId="{A0F5DCFF-35AC-4AB1-B32C-528D79AC69D1}" type="sibTrans" cxnId="{3C7232A7-9196-42BE-A126-B16DEEF25C06}">
      <dgm:prSet/>
      <dgm:spPr/>
      <dgm:t>
        <a:bodyPr/>
        <a:lstStyle/>
        <a:p>
          <a:endParaRPr lang="en-GB"/>
        </a:p>
      </dgm:t>
    </dgm:pt>
    <dgm:pt modelId="{A7AB9649-AF5A-48C9-B6A7-D0CD63D2C531}" type="pres">
      <dgm:prSet presAssocID="{09ED7CC8-BAEE-4D95-BD30-DCA5D0B5AB01}" presName="arrowDiagram" presStyleCnt="0">
        <dgm:presLayoutVars>
          <dgm:chMax val="5"/>
          <dgm:dir/>
          <dgm:resizeHandles val="exact"/>
        </dgm:presLayoutVars>
      </dgm:prSet>
      <dgm:spPr/>
      <dgm:t>
        <a:bodyPr/>
        <a:lstStyle/>
        <a:p>
          <a:endParaRPr lang="en-GB"/>
        </a:p>
      </dgm:t>
    </dgm:pt>
    <dgm:pt modelId="{D682A2CE-1A27-4756-9D3F-F1900036C2AC}" type="pres">
      <dgm:prSet presAssocID="{09ED7CC8-BAEE-4D95-BD30-DCA5D0B5AB01}" presName="arrow" presStyleLbl="bgShp" presStyleIdx="0" presStyleCnt="1" custScaleX="118182" custScaleY="100000" custLinFactNeighborX="7516" custLinFactNeighborY="271"/>
      <dgm:spPr/>
    </dgm:pt>
    <dgm:pt modelId="{15CB3022-F078-40E0-ABBB-FBB74328E260}" type="pres">
      <dgm:prSet presAssocID="{09ED7CC8-BAEE-4D95-BD30-DCA5D0B5AB01}" presName="arrowDiagram5" presStyleCnt="0"/>
      <dgm:spPr/>
    </dgm:pt>
    <dgm:pt modelId="{63729AC9-E29F-4E1A-8CE4-75B019044877}" type="pres">
      <dgm:prSet presAssocID="{E6B3126B-0476-49DB-A982-53553B4CE9F7}" presName="bullet5a" presStyleLbl="node1" presStyleIdx="0" presStyleCnt="5" custLinFactX="-100000" custLinFactNeighborX="-180039" custLinFactNeighborY="3854"/>
      <dgm:spPr/>
    </dgm:pt>
    <dgm:pt modelId="{8CAA03EA-4276-4194-B2BD-94F6A1AD7EAA}" type="pres">
      <dgm:prSet presAssocID="{E6B3126B-0476-49DB-A982-53553B4CE9F7}" presName="textBox5a" presStyleLbl="revTx" presStyleIdx="0" presStyleCnt="5" custScaleX="217835" custScaleY="38885" custLinFactNeighborX="18321" custLinFactNeighborY="-29870">
        <dgm:presLayoutVars>
          <dgm:bulletEnabled val="1"/>
        </dgm:presLayoutVars>
      </dgm:prSet>
      <dgm:spPr/>
      <dgm:t>
        <a:bodyPr/>
        <a:lstStyle/>
        <a:p>
          <a:endParaRPr lang="en-GB"/>
        </a:p>
      </dgm:t>
    </dgm:pt>
    <dgm:pt modelId="{94BC4220-7558-4080-B31B-FE28A6380547}" type="pres">
      <dgm:prSet presAssocID="{9D5C1030-18E5-485F-9FA6-9824EDA86FF5}" presName="bullet5b" presStyleLbl="node1" presStyleIdx="1" presStyleCnt="5" custLinFactNeighborX="-31837"/>
      <dgm:spPr/>
    </dgm:pt>
    <dgm:pt modelId="{1AD678C1-0824-4D56-B595-96DB82865FE9}" type="pres">
      <dgm:prSet presAssocID="{9D5C1030-18E5-485F-9FA6-9824EDA86FF5}" presName="textBox5b" presStyleLbl="revTx" presStyleIdx="1" presStyleCnt="5" custScaleX="140091" custScaleY="32528" custLinFactNeighborX="3890" custLinFactNeighborY="-31763">
        <dgm:presLayoutVars>
          <dgm:bulletEnabled val="1"/>
        </dgm:presLayoutVars>
      </dgm:prSet>
      <dgm:spPr/>
      <dgm:t>
        <a:bodyPr/>
        <a:lstStyle/>
        <a:p>
          <a:endParaRPr lang="en-GB"/>
        </a:p>
      </dgm:t>
    </dgm:pt>
    <dgm:pt modelId="{27528EBA-6A19-41F5-B2BE-EF1BAE107896}" type="pres">
      <dgm:prSet presAssocID="{1DD0431D-C17A-4477-8805-DE75F700F15D}" presName="bullet5c" presStyleLbl="node1" presStyleIdx="2" presStyleCnt="5" custLinFactNeighborX="-21969" custLinFactNeighborY="18892"/>
      <dgm:spPr/>
    </dgm:pt>
    <dgm:pt modelId="{B818C836-2F7B-4317-9DA5-26A03F4A91BC}" type="pres">
      <dgm:prSet presAssocID="{1DD0431D-C17A-4477-8805-DE75F700F15D}" presName="textBox5c" presStyleLbl="revTx" presStyleIdx="2" presStyleCnt="5" custScaleX="147291" custScaleY="15885" custLinFactNeighborX="24729" custLinFactNeighborY="-35878">
        <dgm:presLayoutVars>
          <dgm:bulletEnabled val="1"/>
        </dgm:presLayoutVars>
      </dgm:prSet>
      <dgm:spPr/>
      <dgm:t>
        <a:bodyPr/>
        <a:lstStyle/>
        <a:p>
          <a:endParaRPr lang="en-GB"/>
        </a:p>
      </dgm:t>
    </dgm:pt>
    <dgm:pt modelId="{565F4669-621F-4003-B7CA-838760A71A5E}" type="pres">
      <dgm:prSet presAssocID="{26A49C1F-2ECD-4BAD-B5CA-992DB7EA99D2}" presName="bullet5d" presStyleLbl="node1" presStyleIdx="3" presStyleCnt="5" custLinFactNeighborX="53666" custLinFactNeighborY="-7734"/>
      <dgm:spPr/>
    </dgm:pt>
    <dgm:pt modelId="{1806C2A4-D4DF-41FB-B0E5-9EE250FE637F}" type="pres">
      <dgm:prSet presAssocID="{26A49C1F-2ECD-4BAD-B5CA-992DB7EA99D2}" presName="textBox5d" presStyleLbl="revTx" presStyleIdx="3" presStyleCnt="5" custScaleY="13161" custLinFactNeighborX="18182" custLinFactNeighborY="-38399">
        <dgm:presLayoutVars>
          <dgm:bulletEnabled val="1"/>
        </dgm:presLayoutVars>
      </dgm:prSet>
      <dgm:spPr/>
      <dgm:t>
        <a:bodyPr/>
        <a:lstStyle/>
        <a:p>
          <a:endParaRPr lang="en-GB"/>
        </a:p>
      </dgm:t>
    </dgm:pt>
    <dgm:pt modelId="{D12FDF06-82A5-4675-A3B7-837B9A48743A}" type="pres">
      <dgm:prSet presAssocID="{A99593A3-1CC8-4F3C-B60C-64398354E1BC}" presName="bullet5e" presStyleLbl="node1" presStyleIdx="4" presStyleCnt="5" custLinFactX="16168" custLinFactNeighborX="100000" custLinFactNeighborY="-15017"/>
      <dgm:spPr/>
      <dgm:t>
        <a:bodyPr/>
        <a:lstStyle/>
        <a:p>
          <a:endParaRPr lang="en-GB"/>
        </a:p>
      </dgm:t>
    </dgm:pt>
    <dgm:pt modelId="{E56221ED-A19C-4F33-927A-4C2408C68107}" type="pres">
      <dgm:prSet presAssocID="{A99593A3-1CC8-4F3C-B60C-64398354E1BC}" presName="textBox5e" presStyleLbl="revTx" presStyleIdx="4" presStyleCnt="5" custScaleX="122728" custScaleY="19785" custLinFactNeighborX="37500" custLinFactNeighborY="-33981">
        <dgm:presLayoutVars>
          <dgm:bulletEnabled val="1"/>
        </dgm:presLayoutVars>
      </dgm:prSet>
      <dgm:spPr/>
      <dgm:t>
        <a:bodyPr/>
        <a:lstStyle/>
        <a:p>
          <a:endParaRPr lang="en-GB"/>
        </a:p>
      </dgm:t>
    </dgm:pt>
  </dgm:ptLst>
  <dgm:cxnLst>
    <dgm:cxn modelId="{96E17A79-65D9-4CD4-8E9D-766E6D1539D8}" type="presOf" srcId="{9D5C1030-18E5-485F-9FA6-9824EDA86FF5}" destId="{1AD678C1-0824-4D56-B595-96DB82865FE9}" srcOrd="0" destOrd="0" presId="urn:microsoft.com/office/officeart/2005/8/layout/arrow2"/>
    <dgm:cxn modelId="{4F48FE4C-21FF-4C86-A45A-65483CED8B0A}" type="presOf" srcId="{1DD0431D-C17A-4477-8805-DE75F700F15D}" destId="{B818C836-2F7B-4317-9DA5-26A03F4A91BC}" srcOrd="0" destOrd="0" presId="urn:microsoft.com/office/officeart/2005/8/layout/arrow2"/>
    <dgm:cxn modelId="{D7278171-8C28-43B2-B3F3-C2FBA64E259B}" srcId="{09ED7CC8-BAEE-4D95-BD30-DCA5D0B5AB01}" destId="{7C2C4E77-72BF-4C14-9D8C-A5C35D0EC44B}" srcOrd="6" destOrd="0" parTransId="{E9395FE8-D580-421E-A06F-C3B64A0FEF83}" sibTransId="{A6C50CFA-BEB7-4B8A-A2B6-2DB5D7C58F2F}"/>
    <dgm:cxn modelId="{924FA06A-08DA-49B3-9A2B-57684F4444EE}" srcId="{09ED7CC8-BAEE-4D95-BD30-DCA5D0B5AB01}" destId="{62A7F820-1437-4614-A1B2-C0E49E06F813}" srcOrd="8" destOrd="0" parTransId="{E5C7EE02-16E7-4051-8D3D-305C6FA691B4}" sibTransId="{ADDD12C4-B06B-4ED9-9A5B-026138134F94}"/>
    <dgm:cxn modelId="{09225B71-78FC-4E6E-A803-A1A73DB719D7}" srcId="{09ED7CC8-BAEE-4D95-BD30-DCA5D0B5AB01}" destId="{576AD33F-9D29-4AAC-A328-43F35B451BDE}" srcOrd="9" destOrd="0" parTransId="{42132038-AFFE-4F5C-A68C-BE07EDA61BBC}" sibTransId="{E48BDC38-4B07-44B0-BF6F-4274915FC55A}"/>
    <dgm:cxn modelId="{00A70577-E20D-4C91-8B16-4375826218D2}" srcId="{09ED7CC8-BAEE-4D95-BD30-DCA5D0B5AB01}" destId="{F69049C9-7F84-4A07-9F80-C217B03B956A}" srcOrd="7" destOrd="0" parTransId="{3E615524-5DAC-4B1F-BA8A-2F0E82410EFE}" sibTransId="{9B905539-7897-4F5A-9851-B3DCBCE2E73F}"/>
    <dgm:cxn modelId="{76CA5AC3-23CA-4E94-B677-27350C7F19D3}" type="presOf" srcId="{26A49C1F-2ECD-4BAD-B5CA-992DB7EA99D2}" destId="{1806C2A4-D4DF-41FB-B0E5-9EE250FE637F}" srcOrd="0" destOrd="0" presId="urn:microsoft.com/office/officeart/2005/8/layout/arrow2"/>
    <dgm:cxn modelId="{94B03593-B0BE-4486-B7D8-D131BC1D99C8}" srcId="{09ED7CC8-BAEE-4D95-BD30-DCA5D0B5AB01}" destId="{26A49C1F-2ECD-4BAD-B5CA-992DB7EA99D2}" srcOrd="3" destOrd="0" parTransId="{F688BC58-2E58-431F-BE47-EA1108D0DCBA}" sibTransId="{5FEDABA1-33FF-4FFA-AE26-47D6AE23ACD9}"/>
    <dgm:cxn modelId="{8A7E7B16-E7A0-4721-8728-C79419705E23}" type="presOf" srcId="{09ED7CC8-BAEE-4D95-BD30-DCA5D0B5AB01}" destId="{A7AB9649-AF5A-48C9-B6A7-D0CD63D2C531}" srcOrd="0" destOrd="0" presId="urn:microsoft.com/office/officeart/2005/8/layout/arrow2"/>
    <dgm:cxn modelId="{B0C94127-2E23-42AB-8768-069B4C4B7281}" srcId="{09ED7CC8-BAEE-4D95-BD30-DCA5D0B5AB01}" destId="{9D5C1030-18E5-485F-9FA6-9824EDA86FF5}" srcOrd="1" destOrd="0" parTransId="{6B0327AD-B991-4E1C-8D6E-49BA720E6F63}" sibTransId="{74934DEA-3567-4C5F-8ABE-E62BF29A14B4}"/>
    <dgm:cxn modelId="{3C7232A7-9196-42BE-A126-B16DEEF25C06}" srcId="{09ED7CC8-BAEE-4D95-BD30-DCA5D0B5AB01}" destId="{1F6DFD2C-C5BE-47A3-A14B-32633C0344F3}" srcOrd="10" destOrd="0" parTransId="{2A4A33D6-A1D3-4E38-811F-A6737E8E3609}" sibTransId="{A0F5DCFF-35AC-4AB1-B32C-528D79AC69D1}"/>
    <dgm:cxn modelId="{4261B2A4-2480-43E8-8469-2F465A0229EC}" srcId="{09ED7CC8-BAEE-4D95-BD30-DCA5D0B5AB01}" destId="{A99593A3-1CC8-4F3C-B60C-64398354E1BC}" srcOrd="4" destOrd="0" parTransId="{4575591A-442B-4C73-8242-AE6100A83608}" sibTransId="{39F70177-04F4-4630-A5DF-3539DF98A157}"/>
    <dgm:cxn modelId="{8A943C5F-547B-40A6-9490-A5C280EFF033}" srcId="{09ED7CC8-BAEE-4D95-BD30-DCA5D0B5AB01}" destId="{1DD0431D-C17A-4477-8805-DE75F700F15D}" srcOrd="2" destOrd="0" parTransId="{D399DF01-6785-4FB6-9C27-7C7356128770}" sibTransId="{8B6E6D85-29AD-4B85-92E8-286F5C16046A}"/>
    <dgm:cxn modelId="{5F1F4B23-6EBA-47D2-B1D0-7DEAEDE38D57}" srcId="{09ED7CC8-BAEE-4D95-BD30-DCA5D0B5AB01}" destId="{BD686AB8-998E-4ABE-9E3C-50ADD96AD025}" srcOrd="5" destOrd="0" parTransId="{BA9EB98C-054C-479E-A861-714C7AB2551E}" sibTransId="{68563AC4-B377-4F76-88C3-BB7BC02603D5}"/>
    <dgm:cxn modelId="{640AD0C2-AE85-44AF-A7A4-FC5F2DB0B80D}" type="presOf" srcId="{E6B3126B-0476-49DB-A982-53553B4CE9F7}" destId="{8CAA03EA-4276-4194-B2BD-94F6A1AD7EAA}" srcOrd="0" destOrd="0" presId="urn:microsoft.com/office/officeart/2005/8/layout/arrow2"/>
    <dgm:cxn modelId="{74FD1B01-2068-4AD8-A763-47CE67D254BC}" type="presOf" srcId="{A99593A3-1CC8-4F3C-B60C-64398354E1BC}" destId="{E56221ED-A19C-4F33-927A-4C2408C68107}" srcOrd="0" destOrd="0" presId="urn:microsoft.com/office/officeart/2005/8/layout/arrow2"/>
    <dgm:cxn modelId="{51098A48-2442-4ED6-8F66-593A0D5DAD2C}" srcId="{09ED7CC8-BAEE-4D95-BD30-DCA5D0B5AB01}" destId="{E6B3126B-0476-49DB-A982-53553B4CE9F7}" srcOrd="0" destOrd="0" parTransId="{B0E6EFE7-8684-4BB8-8D82-EE2860EF886F}" sibTransId="{64791AA6-4B47-4D26-84B5-829D7170CCF5}"/>
    <dgm:cxn modelId="{6B4FF983-6CBF-4157-89E9-E1E7B0825766}" type="presParOf" srcId="{A7AB9649-AF5A-48C9-B6A7-D0CD63D2C531}" destId="{D682A2CE-1A27-4756-9D3F-F1900036C2AC}" srcOrd="0" destOrd="0" presId="urn:microsoft.com/office/officeart/2005/8/layout/arrow2"/>
    <dgm:cxn modelId="{4666465C-36F1-47A9-8042-E75A67E88250}" type="presParOf" srcId="{A7AB9649-AF5A-48C9-B6A7-D0CD63D2C531}" destId="{15CB3022-F078-40E0-ABBB-FBB74328E260}" srcOrd="1" destOrd="0" presId="urn:microsoft.com/office/officeart/2005/8/layout/arrow2"/>
    <dgm:cxn modelId="{79237154-A214-456D-A8C2-ACF809EA818E}" type="presParOf" srcId="{15CB3022-F078-40E0-ABBB-FBB74328E260}" destId="{63729AC9-E29F-4E1A-8CE4-75B019044877}" srcOrd="0" destOrd="0" presId="urn:microsoft.com/office/officeart/2005/8/layout/arrow2"/>
    <dgm:cxn modelId="{9F144331-72D9-4A84-9235-516CB201B8A0}" type="presParOf" srcId="{15CB3022-F078-40E0-ABBB-FBB74328E260}" destId="{8CAA03EA-4276-4194-B2BD-94F6A1AD7EAA}" srcOrd="1" destOrd="0" presId="urn:microsoft.com/office/officeart/2005/8/layout/arrow2"/>
    <dgm:cxn modelId="{53A3BB61-0305-492D-97E3-142BFA18D468}" type="presParOf" srcId="{15CB3022-F078-40E0-ABBB-FBB74328E260}" destId="{94BC4220-7558-4080-B31B-FE28A6380547}" srcOrd="2" destOrd="0" presId="urn:microsoft.com/office/officeart/2005/8/layout/arrow2"/>
    <dgm:cxn modelId="{6E534DBD-4A34-4014-AED4-41DD5AC4E1C2}" type="presParOf" srcId="{15CB3022-F078-40E0-ABBB-FBB74328E260}" destId="{1AD678C1-0824-4D56-B595-96DB82865FE9}" srcOrd="3" destOrd="0" presId="urn:microsoft.com/office/officeart/2005/8/layout/arrow2"/>
    <dgm:cxn modelId="{BB5219CD-2F68-4C67-9BFB-DF436A8BA6A0}" type="presParOf" srcId="{15CB3022-F078-40E0-ABBB-FBB74328E260}" destId="{27528EBA-6A19-41F5-B2BE-EF1BAE107896}" srcOrd="4" destOrd="0" presId="urn:microsoft.com/office/officeart/2005/8/layout/arrow2"/>
    <dgm:cxn modelId="{43D0546F-2471-47AC-BDFB-34FCF84ED375}" type="presParOf" srcId="{15CB3022-F078-40E0-ABBB-FBB74328E260}" destId="{B818C836-2F7B-4317-9DA5-26A03F4A91BC}" srcOrd="5" destOrd="0" presId="urn:microsoft.com/office/officeart/2005/8/layout/arrow2"/>
    <dgm:cxn modelId="{5CDDFBB5-D5E6-4397-BE68-4CDB2335CF67}" type="presParOf" srcId="{15CB3022-F078-40E0-ABBB-FBB74328E260}" destId="{565F4669-621F-4003-B7CA-838760A71A5E}" srcOrd="6" destOrd="0" presId="urn:microsoft.com/office/officeart/2005/8/layout/arrow2"/>
    <dgm:cxn modelId="{8F74C72D-4F9D-4055-9F17-98EAD833D8FC}" type="presParOf" srcId="{15CB3022-F078-40E0-ABBB-FBB74328E260}" destId="{1806C2A4-D4DF-41FB-B0E5-9EE250FE637F}" srcOrd="7" destOrd="0" presId="urn:microsoft.com/office/officeart/2005/8/layout/arrow2"/>
    <dgm:cxn modelId="{8ED13F03-A84B-4ABC-9651-B71B86458C36}" type="presParOf" srcId="{15CB3022-F078-40E0-ABBB-FBB74328E260}" destId="{D12FDF06-82A5-4675-A3B7-837B9A48743A}" srcOrd="8" destOrd="0" presId="urn:microsoft.com/office/officeart/2005/8/layout/arrow2"/>
    <dgm:cxn modelId="{7F111D75-FB08-4BAA-A3C2-19240CA7ECE7}" type="presParOf" srcId="{15CB3022-F078-40E0-ABBB-FBB74328E260}" destId="{E56221ED-A19C-4F33-927A-4C2408C68107}" srcOrd="9"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8CE62A-EE5C-4270-B475-4EE3ECBC85AC}" type="datetimeFigureOut">
              <a:rPr lang="en-US"/>
              <a:pPr>
                <a:defRPr/>
              </a:pPr>
              <a:t>12/10/2014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1F6E196-2B24-4FEC-A244-EE88EDA88F8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3A5395-1A76-4B3A-B854-1C063DE08FFE}" type="slidenum">
              <a:rPr lang="en-GB"/>
              <a:pPr fontAlgn="base">
                <a:spcBef>
                  <a:spcPct val="0"/>
                </a:spcBef>
                <a:spcAft>
                  <a:spcPct val="0"/>
                </a:spcAft>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Merge 11 and 12</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1C49D4-330D-41EE-A5C1-521DA5C3A9B7}" type="slidenum">
              <a:rPr lang="en-GB"/>
              <a:pPr fontAlgn="base">
                <a:spcBef>
                  <a:spcPct val="0"/>
                </a:spcBef>
                <a:spcAft>
                  <a:spcPct val="0"/>
                </a:spcAft>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1F6E196-2B24-4FEC-A244-EE88EDA88F82}" type="slidenum">
              <a:rPr lang="en-GB" smtClean="0"/>
              <a:pPr>
                <a:defRPr/>
              </a:pPr>
              <a:t>14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278EA9-5971-41FA-94AC-649B23C5CC9A}" type="slidenum">
              <a:rPr lang="en-GB"/>
              <a:pPr fontAlgn="base">
                <a:spcBef>
                  <a:spcPct val="0"/>
                </a:spcBef>
                <a:spcAft>
                  <a:spcPct val="0"/>
                </a:spcAft>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76ECBED-368D-401F-B080-9ED59F345E59}" type="datetimeFigureOut">
              <a:rPr lang="en-US"/>
              <a:pPr>
                <a:defRPr/>
              </a:pPr>
              <a:t>12/10/2014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FE20080-C127-4248-8C0F-C9CC0AEE476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1A825E-81D3-435B-869E-1D7EB6AAD322}" type="datetimeFigureOut">
              <a:rPr lang="en-US"/>
              <a:pPr>
                <a:defRPr/>
              </a:pPr>
              <a:t>12/10/2014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CC5D71-A201-4E8C-B8C7-B57D1D1E8C0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2DA15E-1B4F-4DEC-B638-B711BD07B62A}" type="datetimeFigureOut">
              <a:rPr lang="en-US"/>
              <a:pPr>
                <a:defRPr/>
              </a:pPr>
              <a:t>12/10/2014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E6D0E1-2691-4A5F-83BA-84BA88AF266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7E950F-55F6-40A1-BE0F-16041DDDFD05}" type="datetimeFigureOut">
              <a:rPr lang="en-US"/>
              <a:pPr>
                <a:defRPr/>
              </a:pPr>
              <a:t>12/10/2014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C7F652-BB3B-456F-8032-70174DFFF7B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82AA18-ACAE-44D1-B89D-BFFAFC477ED5}" type="datetimeFigureOut">
              <a:rPr lang="en-US"/>
              <a:pPr>
                <a:defRPr/>
              </a:pPr>
              <a:t>12/10/2014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A321406-AB89-491E-B5DF-548623C39DC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0D4019E-AF94-4CB7-8692-D32FC4868467}" type="datetimeFigureOut">
              <a:rPr lang="en-US"/>
              <a:pPr>
                <a:defRPr/>
              </a:pPr>
              <a:t>12/10/2014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069E71B-EF21-48FB-9546-7941DD530ED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7B64978-7F1B-416D-B496-669965D7586A}" type="datetimeFigureOut">
              <a:rPr lang="en-US"/>
              <a:pPr>
                <a:defRPr/>
              </a:pPr>
              <a:t>12/10/2014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D43BAD9-6F8A-4C87-A2E6-23D50887EDF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5648AE3-77C7-4AA3-811A-0919B6519807}" type="datetimeFigureOut">
              <a:rPr lang="en-US"/>
              <a:pPr>
                <a:defRPr/>
              </a:pPr>
              <a:t>12/10/2014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A2979E4-24FF-4E49-9C76-BF067BBE51E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14F3E5-E63E-4286-A531-B6A088133F8F}" type="datetimeFigureOut">
              <a:rPr lang="en-US"/>
              <a:pPr>
                <a:defRPr/>
              </a:pPr>
              <a:t>12/10/2014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AD0E073-1BAB-4479-9E70-777EF52B91E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4DD3D6-85C1-4276-93DF-9E48C46A4EB5}" type="datetimeFigureOut">
              <a:rPr lang="en-US"/>
              <a:pPr>
                <a:defRPr/>
              </a:pPr>
              <a:t>12/10/2014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E606BC9-E120-4FE9-BCE0-33226A91CD0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4BD0CE-8379-4B9B-A721-E9F6129D0662}" type="datetimeFigureOut">
              <a:rPr lang="en-US"/>
              <a:pPr>
                <a:defRPr/>
              </a:pPr>
              <a:t>12/10/2014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3050C12-13AD-403D-AA6E-E10FADEB66E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98DB96-E6C1-4272-97E6-BFD7952EAE7D}" type="datetimeFigureOut">
              <a:rPr lang="en-US"/>
              <a:pPr>
                <a:defRPr/>
              </a:pPr>
              <a:t>12/10/2014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3B738D-D4AB-4EAF-9014-3D4326496A4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tnrf.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www.tnrf.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TNRF\logos\tnrf_logo_transparent.png"/>
          <p:cNvPicPr>
            <a:picLocks noChangeAspect="1" noChangeArrowheads="1"/>
          </p:cNvPicPr>
          <p:nvPr/>
        </p:nvPicPr>
        <p:blipFill>
          <a:blip r:embed="rId2"/>
          <a:srcRect/>
          <a:stretch>
            <a:fillRect/>
          </a:stretch>
        </p:blipFill>
        <p:spPr bwMode="auto">
          <a:xfrm>
            <a:off x="1981200" y="762000"/>
            <a:ext cx="4786313" cy="1793875"/>
          </a:xfrm>
          <a:prstGeom prst="rect">
            <a:avLst/>
          </a:prstGeom>
          <a:noFill/>
          <a:ln w="9525">
            <a:noFill/>
            <a:miter lim="800000"/>
            <a:headEnd/>
            <a:tailEnd/>
          </a:ln>
        </p:spPr>
      </p:pic>
      <p:sp>
        <p:nvSpPr>
          <p:cNvPr id="6" name="Subtitle 5"/>
          <p:cNvSpPr>
            <a:spLocks noGrp="1"/>
          </p:cNvSpPr>
          <p:nvPr>
            <p:ph type="subTitle" idx="1"/>
          </p:nvPr>
        </p:nvSpPr>
        <p:spPr>
          <a:xfrm>
            <a:off x="1285875" y="3357563"/>
            <a:ext cx="6400800" cy="1752600"/>
          </a:xfrm>
        </p:spPr>
        <p:txBody>
          <a:bodyPr rtlCol="0">
            <a:normAutofit/>
          </a:bodyPr>
          <a:lstStyle/>
          <a:p>
            <a:pPr fontAlgn="auto">
              <a:spcAft>
                <a:spcPts val="0"/>
              </a:spcAft>
              <a:buFont typeface="Arial" pitchFamily="34" charset="0"/>
              <a:buNone/>
              <a:defRPr/>
            </a:pPr>
            <a:r>
              <a:rPr lang="en-GB" b="1" dirty="0" smtClean="0"/>
              <a:t>MJUMITA Annual Forum</a:t>
            </a:r>
          </a:p>
          <a:p>
            <a:pPr fontAlgn="auto">
              <a:spcAft>
                <a:spcPts val="0"/>
              </a:spcAft>
              <a:buFont typeface="Arial" pitchFamily="34" charset="0"/>
              <a:buNone/>
              <a:defRPr/>
            </a:pPr>
            <a:r>
              <a:rPr lang="en-GB" b="1" smtClean="0"/>
              <a:t>17</a:t>
            </a:r>
            <a:r>
              <a:rPr lang="en-GB" b="1" baseline="30000" smtClean="0"/>
              <a:t>th</a:t>
            </a:r>
            <a:r>
              <a:rPr lang="en-GB" b="1" smtClean="0"/>
              <a:t> December </a:t>
            </a:r>
            <a:r>
              <a:rPr lang="en-GB" b="1" dirty="0" smtClean="0"/>
              <a:t>2014</a:t>
            </a:r>
          </a:p>
          <a:p>
            <a:pPr fontAlgn="auto">
              <a:spcAft>
                <a:spcPts val="0"/>
              </a:spcAft>
              <a:buFont typeface="Arial" pitchFamily="34" charset="0"/>
              <a:buNone/>
              <a:defRPr/>
            </a:pPr>
            <a:endParaRPr lang="en-GB"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solidFill>
                  <a:srgbClr val="0070C0"/>
                </a:solidFill>
              </a:rPr>
              <a:t>Mafanikio ya TNRF…</a:t>
            </a:r>
          </a:p>
        </p:txBody>
      </p:sp>
      <p:sp>
        <p:nvSpPr>
          <p:cNvPr id="3" name="Content Placeholder 2"/>
          <p:cNvSpPr>
            <a:spLocks noGrp="1"/>
          </p:cNvSpPr>
          <p:nvPr>
            <p:ph idx="1"/>
          </p:nvPr>
        </p:nvSpPr>
        <p:spPr>
          <a:xfrm>
            <a:off x="533400" y="1676400"/>
            <a:ext cx="8153400" cy="4724400"/>
          </a:xfrm>
        </p:spPr>
        <p:txBody>
          <a:bodyPr rtlCol="0">
            <a:noAutofit/>
          </a:bodyPr>
          <a:lstStyle/>
          <a:p>
            <a:pPr marL="571500" indent="-457200" fontAlgn="auto">
              <a:spcAft>
                <a:spcPts val="0"/>
              </a:spcAft>
              <a:buFont typeface="Arial" pitchFamily="34" charset="0"/>
              <a:buNone/>
              <a:defRPr/>
            </a:pPr>
            <a:endParaRPr lang="af-ZA" sz="1500" dirty="0" smtClean="0"/>
          </a:p>
          <a:p>
            <a:pPr marL="114300" indent="0" fontAlgn="auto">
              <a:spcAft>
                <a:spcPts val="0"/>
              </a:spcAft>
              <a:buFont typeface="Arial" pitchFamily="34" charset="0"/>
              <a:buNone/>
              <a:defRPr/>
            </a:pPr>
            <a:r>
              <a:rPr lang="af-ZA" sz="2800" dirty="0" smtClean="0"/>
              <a:t>9. </a:t>
            </a:r>
            <a:r>
              <a:rPr lang="af-ZA" dirty="0" smtClean="0"/>
              <a:t>Kupitia Kampeni ya Mama Misitu, tumechangia kuelimisha jamiii kufahamu haki na wajibu wao katika kuboresha utawala bora wa mazao ya misitu; </a:t>
            </a:r>
          </a:p>
          <a:p>
            <a:pPr marL="114300" indent="0" fontAlgn="auto">
              <a:spcAft>
                <a:spcPts val="0"/>
              </a:spcAft>
              <a:buFont typeface="Arial" pitchFamily="34" charset="0"/>
              <a:buChar char="•"/>
              <a:defRPr/>
            </a:pPr>
            <a:r>
              <a:rPr lang="af-ZA" dirty="0" smtClean="0"/>
              <a:t> Moja kati ya jitihada za kampeni ya Mama Misitu ni utengenezaji wa </a:t>
            </a:r>
            <a:r>
              <a:rPr lang="en-GB" i="1" dirty="0" err="1" smtClean="0">
                <a:solidFill>
                  <a:srgbClr val="00B050"/>
                </a:solidFill>
              </a:rPr>
              <a:t>Orodha</a:t>
            </a:r>
            <a:r>
              <a:rPr lang="en-GB" i="1" dirty="0" smtClean="0">
                <a:solidFill>
                  <a:srgbClr val="00B050"/>
                </a:solidFill>
              </a:rPr>
              <a:t> </a:t>
            </a:r>
            <a:r>
              <a:rPr lang="en-GB" i="1" dirty="0" err="1" smtClean="0">
                <a:solidFill>
                  <a:srgbClr val="00B050"/>
                </a:solidFill>
              </a:rPr>
              <a:t>Kaguzi</a:t>
            </a:r>
            <a:r>
              <a:rPr lang="en-GB" i="1" dirty="0" smtClean="0">
                <a:solidFill>
                  <a:srgbClr val="00B050"/>
                </a:solidFill>
              </a:rPr>
              <a:t> ya </a:t>
            </a:r>
            <a:r>
              <a:rPr lang="en-GB" i="1" dirty="0" err="1" smtClean="0">
                <a:solidFill>
                  <a:srgbClr val="00B050"/>
                </a:solidFill>
              </a:rPr>
              <a:t>uhalali</a:t>
            </a:r>
            <a:r>
              <a:rPr lang="en-GB" i="1" dirty="0" smtClean="0">
                <a:solidFill>
                  <a:srgbClr val="00B050"/>
                </a:solidFill>
              </a:rPr>
              <a:t> wa biashara </a:t>
            </a:r>
            <a:r>
              <a:rPr lang="en-GB" i="1" dirty="0" err="1" smtClean="0">
                <a:solidFill>
                  <a:srgbClr val="00B050"/>
                </a:solidFill>
              </a:rPr>
              <a:t>ya</a:t>
            </a:r>
            <a:r>
              <a:rPr lang="en-GB" i="1" dirty="0" smtClean="0">
                <a:solidFill>
                  <a:srgbClr val="00B050"/>
                </a:solidFill>
              </a:rPr>
              <a:t> </a:t>
            </a:r>
            <a:r>
              <a:rPr lang="en-GB" i="1" dirty="0" err="1" smtClean="0">
                <a:solidFill>
                  <a:srgbClr val="00B050"/>
                </a:solidFill>
              </a:rPr>
              <a:t>mazao</a:t>
            </a:r>
            <a:r>
              <a:rPr lang="en-GB" i="1" dirty="0" smtClean="0">
                <a:solidFill>
                  <a:srgbClr val="00B050"/>
                </a:solidFill>
              </a:rPr>
              <a:t> </a:t>
            </a:r>
            <a:r>
              <a:rPr lang="en-GB" i="1" dirty="0" err="1" smtClean="0">
                <a:solidFill>
                  <a:srgbClr val="00B050"/>
                </a:solidFill>
              </a:rPr>
              <a:t>ya</a:t>
            </a:r>
            <a:r>
              <a:rPr lang="en-GB" i="1" dirty="0" smtClean="0">
                <a:solidFill>
                  <a:srgbClr val="00B050"/>
                </a:solidFill>
              </a:rPr>
              <a:t> </a:t>
            </a:r>
            <a:r>
              <a:rPr lang="en-GB" i="1" dirty="0" err="1" smtClean="0">
                <a:solidFill>
                  <a:srgbClr val="00B050"/>
                </a:solidFill>
              </a:rPr>
              <a:t>misitu</a:t>
            </a:r>
            <a:r>
              <a:rPr lang="en-GB" i="1" dirty="0" smtClean="0">
                <a:solidFill>
                  <a:srgbClr val="00B050"/>
                </a:solidFill>
              </a:rPr>
              <a:t> </a:t>
            </a:r>
            <a:r>
              <a:rPr lang="en-GB" i="1" dirty="0" err="1" smtClean="0">
                <a:solidFill>
                  <a:srgbClr val="00B050"/>
                </a:solidFill>
              </a:rPr>
              <a:t>kutoka</a:t>
            </a:r>
            <a:r>
              <a:rPr lang="en-GB" i="1" dirty="0" smtClean="0">
                <a:solidFill>
                  <a:srgbClr val="00B050"/>
                </a:solidFill>
              </a:rPr>
              <a:t> </a:t>
            </a:r>
            <a:r>
              <a:rPr lang="en-GB" i="1" dirty="0" err="1" smtClean="0">
                <a:solidFill>
                  <a:srgbClr val="00B050"/>
                </a:solidFill>
              </a:rPr>
              <a:t>katika</a:t>
            </a:r>
            <a:r>
              <a:rPr lang="en-GB" i="1" dirty="0" smtClean="0">
                <a:solidFill>
                  <a:srgbClr val="00B050"/>
                </a:solidFill>
              </a:rPr>
              <a:t> </a:t>
            </a:r>
            <a:r>
              <a:rPr lang="en-GB" i="1" dirty="0" err="1" smtClean="0">
                <a:solidFill>
                  <a:srgbClr val="00B050"/>
                </a:solidFill>
              </a:rPr>
              <a:t>misitu</a:t>
            </a:r>
            <a:r>
              <a:rPr lang="en-GB" i="1" dirty="0" smtClean="0">
                <a:solidFill>
                  <a:srgbClr val="00B050"/>
                </a:solidFill>
              </a:rPr>
              <a:t> </a:t>
            </a:r>
            <a:r>
              <a:rPr lang="en-GB" i="1" dirty="0" err="1" smtClean="0">
                <a:solidFill>
                  <a:srgbClr val="00B050"/>
                </a:solidFill>
              </a:rPr>
              <a:t>ya</a:t>
            </a:r>
            <a:r>
              <a:rPr lang="en-GB" i="1" dirty="0" smtClean="0">
                <a:solidFill>
                  <a:srgbClr val="00B050"/>
                </a:solidFill>
              </a:rPr>
              <a:t> </a:t>
            </a:r>
            <a:r>
              <a:rPr lang="en-GB" i="1" dirty="0" err="1" smtClean="0">
                <a:solidFill>
                  <a:srgbClr val="00B050"/>
                </a:solidFill>
              </a:rPr>
              <a:t>jamii</a:t>
            </a:r>
            <a:endParaRPr lang="en-GB" i="1" dirty="0" smtClean="0">
              <a:solidFill>
                <a:srgbClr val="00B050"/>
              </a:solidFill>
            </a:endParaRPr>
          </a:p>
          <a:p>
            <a:pPr marL="114300" indent="0" fontAlgn="auto">
              <a:spcAft>
                <a:spcPts val="0"/>
              </a:spcAft>
              <a:buFont typeface="Arial" pitchFamily="34" charset="0"/>
              <a:buNone/>
              <a:defRPr/>
            </a:pPr>
            <a:endParaRPr lang="af-ZA" dirty="0" smtClean="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357313"/>
          </a:xfrm>
        </p:spPr>
        <p:txBody>
          <a:bodyPr/>
          <a:lstStyle/>
          <a:p>
            <a:r>
              <a:rPr lang="en-GB" sz="3200" b="1" i="1" smtClean="0">
                <a:solidFill>
                  <a:srgbClr val="00B050"/>
                </a:solidFill>
              </a:rPr>
              <a:t>Mchakato wa Kutengeneza Orodha Kaguzi ya uhalali wa biashara ya mazao ya misitu kutoka katika misitu ya jamii</a:t>
            </a:r>
            <a:endParaRPr lang="en-GB" sz="3200" b="1" smtClean="0">
              <a:solidFill>
                <a:srgbClr val="00B050"/>
              </a:solidFill>
            </a:endParaRPr>
          </a:p>
        </p:txBody>
      </p:sp>
      <p:sp>
        <p:nvSpPr>
          <p:cNvPr id="4" name="Right Arrow 3"/>
          <p:cNvSpPr/>
          <p:nvPr/>
        </p:nvSpPr>
        <p:spPr>
          <a:xfrm>
            <a:off x="500063" y="1500188"/>
            <a:ext cx="3929062" cy="107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Maoni</a:t>
            </a:r>
            <a:r>
              <a:rPr lang="en-GB" dirty="0"/>
              <a:t> toka kwa </a:t>
            </a:r>
            <a:r>
              <a:rPr lang="en-GB" dirty="0" err="1"/>
              <a:t>wadau</a:t>
            </a:r>
            <a:r>
              <a:rPr lang="en-GB" dirty="0"/>
              <a:t>/</a:t>
            </a:r>
            <a:r>
              <a:rPr lang="en-GB" dirty="0" err="1"/>
              <a:t>utafiti</a:t>
            </a:r>
            <a:endParaRPr lang="en-GB" dirty="0"/>
          </a:p>
        </p:txBody>
      </p:sp>
      <p:sp>
        <p:nvSpPr>
          <p:cNvPr id="11" name="Right Arrow 10"/>
          <p:cNvSpPr/>
          <p:nvPr/>
        </p:nvSpPr>
        <p:spPr>
          <a:xfrm>
            <a:off x="1071563" y="2643188"/>
            <a:ext cx="4786312" cy="107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Mkutano</a:t>
            </a:r>
            <a:r>
              <a:rPr lang="en-GB" dirty="0"/>
              <a:t> wa </a:t>
            </a:r>
            <a:r>
              <a:rPr lang="en-GB" dirty="0" err="1"/>
              <a:t>wadau</a:t>
            </a:r>
            <a:r>
              <a:rPr lang="en-GB" dirty="0"/>
              <a:t> wa </a:t>
            </a:r>
            <a:r>
              <a:rPr lang="en-GB" dirty="0" err="1"/>
              <a:t>misitu</a:t>
            </a:r>
            <a:endParaRPr lang="en-GB" dirty="0"/>
          </a:p>
          <a:p>
            <a:pPr algn="ctr" fontAlgn="auto">
              <a:spcBef>
                <a:spcPts val="0"/>
              </a:spcBef>
              <a:spcAft>
                <a:spcPts val="0"/>
              </a:spcAft>
              <a:defRPr/>
            </a:pPr>
            <a:r>
              <a:rPr lang="en-GB" sz="1600" i="1" dirty="0">
                <a:solidFill>
                  <a:schemeClr val="tx1"/>
                </a:solidFill>
              </a:rPr>
              <a:t>MNRT, TFS, Polisi, TRA, Private sector, CSO’S  e.t.c.</a:t>
            </a:r>
          </a:p>
        </p:txBody>
      </p:sp>
      <p:sp>
        <p:nvSpPr>
          <p:cNvPr id="12" name="Right Arrow 11"/>
          <p:cNvSpPr/>
          <p:nvPr/>
        </p:nvSpPr>
        <p:spPr>
          <a:xfrm>
            <a:off x="2000250" y="3786188"/>
            <a:ext cx="5214938" cy="1000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Maandalizi</a:t>
            </a:r>
            <a:r>
              <a:rPr lang="en-GB" dirty="0"/>
              <a:t> ya </a:t>
            </a:r>
            <a:r>
              <a:rPr lang="en-GB" dirty="0" err="1"/>
              <a:t>Orodha</a:t>
            </a:r>
            <a:r>
              <a:rPr lang="en-GB" dirty="0"/>
              <a:t> </a:t>
            </a:r>
            <a:r>
              <a:rPr lang="en-GB" dirty="0" err="1"/>
              <a:t>Kaguzi</a:t>
            </a:r>
            <a:r>
              <a:rPr lang="en-GB" dirty="0"/>
              <a:t> ‘CHECKLIST’</a:t>
            </a:r>
          </a:p>
        </p:txBody>
      </p:sp>
      <p:sp>
        <p:nvSpPr>
          <p:cNvPr id="13" name="Right Arrow 12"/>
          <p:cNvSpPr/>
          <p:nvPr/>
        </p:nvSpPr>
        <p:spPr>
          <a:xfrm>
            <a:off x="3143250" y="4929188"/>
            <a:ext cx="5357813" cy="1000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Mkutano</a:t>
            </a:r>
            <a:r>
              <a:rPr lang="en-GB" dirty="0"/>
              <a:t> wa </a:t>
            </a:r>
            <a:r>
              <a:rPr lang="en-GB" dirty="0" err="1"/>
              <a:t>wadau</a:t>
            </a:r>
            <a:endParaRPr lang="en-GB" dirty="0"/>
          </a:p>
          <a:p>
            <a:pPr algn="ctr" fontAlgn="auto">
              <a:spcBef>
                <a:spcPts val="0"/>
              </a:spcBef>
              <a:spcAft>
                <a:spcPts val="0"/>
              </a:spcAft>
              <a:defRPr/>
            </a:pPr>
            <a:r>
              <a:rPr lang="en-GB" i="1" dirty="0" err="1">
                <a:solidFill>
                  <a:schemeClr val="tx1"/>
                </a:solidFill>
              </a:rPr>
              <a:t>Uhakiki</a:t>
            </a:r>
            <a:r>
              <a:rPr lang="en-GB" i="1" dirty="0">
                <a:solidFill>
                  <a:schemeClr val="tx1"/>
                </a:solidFill>
              </a:rPr>
              <a:t> wa </a:t>
            </a:r>
            <a:r>
              <a:rPr lang="en-GB" i="1" dirty="0" err="1">
                <a:solidFill>
                  <a:schemeClr val="tx1"/>
                </a:solidFill>
              </a:rPr>
              <a:t>Orodha</a:t>
            </a:r>
            <a:r>
              <a:rPr lang="en-GB" i="1" dirty="0">
                <a:solidFill>
                  <a:schemeClr val="tx1"/>
                </a:solidFill>
              </a:rPr>
              <a:t> </a:t>
            </a:r>
            <a:r>
              <a:rPr lang="en-GB" i="1" dirty="0" err="1">
                <a:solidFill>
                  <a:schemeClr val="tx1"/>
                </a:solidFill>
              </a:rPr>
              <a:t>Kaguzi</a:t>
            </a:r>
            <a:endParaRPr lang="en-GB" i="1" dirty="0">
              <a:solidFill>
                <a:schemeClr val="tx1"/>
              </a:solidFill>
            </a:endParaRPr>
          </a:p>
        </p:txBody>
      </p:sp>
      <p:pic>
        <p:nvPicPr>
          <p:cNvPr id="12295" name="Picture 3"/>
          <p:cNvPicPr>
            <a:picLocks noChangeAspect="1" noChangeArrowheads="1"/>
          </p:cNvPicPr>
          <p:nvPr/>
        </p:nvPicPr>
        <p:blipFill>
          <a:blip r:embed="rId3"/>
          <a:srcRect t="7661" b="8794"/>
          <a:stretch>
            <a:fillRect/>
          </a:stretch>
        </p:blipFill>
        <p:spPr bwMode="auto">
          <a:xfrm>
            <a:off x="0" y="6000750"/>
            <a:ext cx="2857500" cy="857250"/>
          </a:xfrm>
          <a:prstGeom prst="rect">
            <a:avLst/>
          </a:prstGeom>
          <a:noFill/>
          <a:ln w="9525">
            <a:noFill/>
            <a:miter lim="800000"/>
            <a:headEnd/>
            <a:tailEnd/>
          </a:ln>
        </p:spPr>
      </p:pic>
      <p:pic>
        <p:nvPicPr>
          <p:cNvPr id="12296" name="Picture 2"/>
          <p:cNvPicPr>
            <a:picLocks noChangeAspect="1" noChangeArrowheads="1"/>
          </p:cNvPicPr>
          <p:nvPr/>
        </p:nvPicPr>
        <p:blipFill>
          <a:blip r:embed="rId4"/>
          <a:srcRect l="87454" t="29010" r="2245" b="40727"/>
          <a:stretch>
            <a:fillRect/>
          </a:stretch>
        </p:blipFill>
        <p:spPr bwMode="auto">
          <a:xfrm>
            <a:off x="6500813" y="6000750"/>
            <a:ext cx="2643187"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0" y="0"/>
            <a:ext cx="9144000" cy="1285875"/>
          </a:xfrm>
        </p:spPr>
        <p:txBody>
          <a:bodyPr/>
          <a:lstStyle/>
          <a:p>
            <a:r>
              <a:rPr lang="en-GB" sz="3200" b="1" smtClean="0"/>
              <a:t>Mfumo wa Biashara ya Mazao ya Misitu kutoka katika misitu ya jamii</a:t>
            </a:r>
          </a:p>
        </p:txBody>
      </p:sp>
      <p:pic>
        <p:nvPicPr>
          <p:cNvPr id="13315" name="Picture 2"/>
          <p:cNvPicPr>
            <a:picLocks noChangeAspect="1" noChangeArrowheads="1"/>
          </p:cNvPicPr>
          <p:nvPr/>
        </p:nvPicPr>
        <p:blipFill>
          <a:blip r:embed="rId3"/>
          <a:srcRect l="87454" t="29010" r="2245" b="40727"/>
          <a:stretch>
            <a:fillRect/>
          </a:stretch>
        </p:blipFill>
        <p:spPr bwMode="auto">
          <a:xfrm>
            <a:off x="4857750" y="5862638"/>
            <a:ext cx="3143250" cy="995362"/>
          </a:xfrm>
          <a:prstGeom prst="rect">
            <a:avLst/>
          </a:prstGeom>
          <a:noFill/>
          <a:ln w="9525">
            <a:noFill/>
            <a:miter lim="800000"/>
            <a:headEnd/>
            <a:tailEnd/>
          </a:ln>
        </p:spPr>
      </p:pic>
      <p:pic>
        <p:nvPicPr>
          <p:cNvPr id="13316" name="Picture 3"/>
          <p:cNvPicPr>
            <a:picLocks noChangeAspect="1" noChangeArrowheads="1"/>
          </p:cNvPicPr>
          <p:nvPr/>
        </p:nvPicPr>
        <p:blipFill>
          <a:blip r:embed="rId4"/>
          <a:srcRect t="7661" b="8794"/>
          <a:stretch>
            <a:fillRect/>
          </a:stretch>
        </p:blipFill>
        <p:spPr bwMode="auto">
          <a:xfrm>
            <a:off x="1214438" y="5929313"/>
            <a:ext cx="3573462" cy="928687"/>
          </a:xfrm>
          <a:prstGeom prst="rect">
            <a:avLst/>
          </a:prstGeom>
          <a:noFill/>
          <a:ln w="9525">
            <a:noFill/>
            <a:miter lim="800000"/>
            <a:headEnd/>
            <a:tailEnd/>
          </a:ln>
        </p:spPr>
      </p:pic>
      <p:graphicFrame>
        <p:nvGraphicFramePr>
          <p:cNvPr id="5" name="Content Placeholder 3"/>
          <p:cNvGraphicFramePr>
            <a:graphicFrameLocks/>
          </p:cNvGraphicFramePr>
          <p:nvPr/>
        </p:nvGraphicFramePr>
        <p:xfrm>
          <a:off x="609600" y="1214422"/>
          <a:ext cx="7924800" cy="4714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1438" y="146050"/>
            <a:ext cx="8929687" cy="6283325"/>
          </a:xfrm>
          <a:prstGeom prst="rect">
            <a:avLst/>
          </a:prstGeom>
          <a:noFill/>
          <a:ln w="9525">
            <a:noFill/>
            <a:miter lim="800000"/>
            <a:headEnd/>
            <a:tailEnd/>
          </a:ln>
        </p:spPr>
      </p:pic>
      <p:sp>
        <p:nvSpPr>
          <p:cNvPr id="3" name="Rectangle 2"/>
          <p:cNvSpPr/>
          <p:nvPr/>
        </p:nvSpPr>
        <p:spPr>
          <a:xfrm>
            <a:off x="71438" y="1285860"/>
            <a:ext cx="8929718" cy="338554"/>
          </a:xfrm>
          <a:prstGeom prst="rect">
            <a:avLst/>
          </a:prstGeom>
          <a:solidFill>
            <a:srgbClr val="FFC000"/>
          </a:solidFill>
        </p:spPr>
        <p:txBody>
          <a:bodyPr wrap="square">
            <a:spAutoFit/>
          </a:bodyPr>
          <a:lstStyle/>
          <a:p>
            <a:r>
              <a:rPr lang="en-US" sz="1600" b="1" dirty="0" err="1" smtClean="0"/>
              <a:t>Orodha</a:t>
            </a:r>
            <a:r>
              <a:rPr lang="en-US" sz="1600" b="1" dirty="0" smtClean="0"/>
              <a:t> </a:t>
            </a:r>
            <a:r>
              <a:rPr lang="en-US" sz="1600" b="1" dirty="0" err="1" smtClean="0"/>
              <a:t>kaguzi</a:t>
            </a:r>
            <a:r>
              <a:rPr lang="en-US" sz="1600" b="1" dirty="0" smtClean="0"/>
              <a:t> </a:t>
            </a:r>
            <a:r>
              <a:rPr lang="en-US" sz="1600" b="1" dirty="0" err="1" smtClean="0"/>
              <a:t>ya</a:t>
            </a:r>
            <a:r>
              <a:rPr lang="en-US" sz="1600" b="1" dirty="0" smtClean="0"/>
              <a:t> </a:t>
            </a:r>
            <a:r>
              <a:rPr lang="en-US" sz="1600" b="1" dirty="0" err="1" smtClean="0"/>
              <a:t>uhalali</a:t>
            </a:r>
            <a:r>
              <a:rPr lang="en-US" sz="1600" b="1" dirty="0" smtClean="0"/>
              <a:t> </a:t>
            </a:r>
            <a:r>
              <a:rPr lang="en-US" sz="1600" b="1" dirty="0" err="1" smtClean="0"/>
              <a:t>wa</a:t>
            </a:r>
            <a:r>
              <a:rPr lang="en-US" sz="1600" b="1" dirty="0" smtClean="0"/>
              <a:t> </a:t>
            </a:r>
            <a:r>
              <a:rPr lang="en-US" sz="1600" b="1" dirty="0" err="1" smtClean="0"/>
              <a:t>biashara</a:t>
            </a:r>
            <a:r>
              <a:rPr lang="en-US" sz="1600" b="1" dirty="0" smtClean="0"/>
              <a:t> </a:t>
            </a:r>
            <a:r>
              <a:rPr lang="en-US" sz="1600" b="1" dirty="0" err="1" smtClean="0"/>
              <a:t>ya</a:t>
            </a:r>
            <a:r>
              <a:rPr lang="en-US" sz="1600" b="1" dirty="0" smtClean="0"/>
              <a:t> </a:t>
            </a:r>
            <a:r>
              <a:rPr lang="en-US" sz="1600" b="1" dirty="0" err="1" smtClean="0"/>
              <a:t>mazao</a:t>
            </a:r>
            <a:r>
              <a:rPr lang="en-US" sz="1600" b="1" dirty="0" smtClean="0"/>
              <a:t> </a:t>
            </a:r>
            <a:r>
              <a:rPr lang="en-US" sz="1600" b="1" dirty="0" err="1" smtClean="0"/>
              <a:t>ya</a:t>
            </a:r>
            <a:r>
              <a:rPr lang="en-US" sz="1600" b="1" dirty="0" smtClean="0"/>
              <a:t> </a:t>
            </a:r>
            <a:r>
              <a:rPr lang="en-US" sz="1600" b="1" dirty="0" err="1" smtClean="0"/>
              <a:t>misitu</a:t>
            </a:r>
            <a:r>
              <a:rPr lang="en-US" sz="1600" b="1" dirty="0" smtClean="0"/>
              <a:t> </a:t>
            </a:r>
            <a:r>
              <a:rPr lang="en-US" sz="1600" b="1" dirty="0" err="1" smtClean="0"/>
              <a:t>kutoka</a:t>
            </a:r>
            <a:r>
              <a:rPr lang="en-US" sz="1600" b="1" dirty="0" smtClean="0"/>
              <a:t> </a:t>
            </a:r>
            <a:r>
              <a:rPr lang="en-US" sz="1600" b="1" dirty="0" err="1" smtClean="0"/>
              <a:t>katika</a:t>
            </a:r>
            <a:r>
              <a:rPr lang="en-US" sz="1600" b="1" dirty="0" smtClean="0"/>
              <a:t> </a:t>
            </a:r>
            <a:r>
              <a:rPr lang="en-US" sz="1600" b="1" dirty="0" err="1" smtClean="0"/>
              <a:t>misitu</a:t>
            </a:r>
            <a:r>
              <a:rPr lang="en-US" sz="1600" b="1" dirty="0" smtClean="0"/>
              <a:t> </a:t>
            </a:r>
            <a:r>
              <a:rPr lang="en-US" sz="1600" b="1" dirty="0" err="1" smtClean="0"/>
              <a:t>ya</a:t>
            </a:r>
            <a:r>
              <a:rPr lang="en-US" sz="1600" b="1" dirty="0" smtClean="0"/>
              <a:t> </a:t>
            </a:r>
            <a:r>
              <a:rPr lang="en-US" sz="1600" b="1" dirty="0" err="1" smtClean="0"/>
              <a:t>jamii</a:t>
            </a:r>
            <a:endParaRPr lang="en-US" sz="16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3"/>
          <a:srcRect/>
          <a:stretch>
            <a:fillRect/>
          </a:stretch>
        </p:blipFill>
        <p:spPr bwMode="auto">
          <a:xfrm>
            <a:off x="3929059" y="385741"/>
            <a:ext cx="5072098" cy="6472283"/>
          </a:xfrm>
          <a:prstGeom prst="rect">
            <a:avLst/>
          </a:prstGeom>
          <a:noFill/>
          <a:ln w="9525">
            <a:noFill/>
            <a:miter lim="800000"/>
            <a:headEnd/>
            <a:tailEnd/>
          </a:ln>
          <a:effectLst/>
        </p:spPr>
      </p:pic>
      <p:pic>
        <p:nvPicPr>
          <p:cNvPr id="15367" name="Picture 7"/>
          <p:cNvPicPr>
            <a:picLocks noChangeAspect="1" noChangeArrowheads="1"/>
          </p:cNvPicPr>
          <p:nvPr/>
        </p:nvPicPr>
        <p:blipFill>
          <a:blip r:embed="rId4"/>
          <a:srcRect/>
          <a:stretch>
            <a:fillRect/>
          </a:stretch>
        </p:blipFill>
        <p:spPr bwMode="auto">
          <a:xfrm>
            <a:off x="0" y="1857364"/>
            <a:ext cx="3733800" cy="2400300"/>
          </a:xfrm>
          <a:prstGeom prst="rect">
            <a:avLst/>
          </a:prstGeom>
          <a:noFill/>
          <a:ln w="9525">
            <a:noFill/>
            <a:miter lim="800000"/>
            <a:headEnd/>
            <a:tailEnd/>
          </a:ln>
          <a:effectLst/>
        </p:spPr>
      </p:pic>
      <p:sp>
        <p:nvSpPr>
          <p:cNvPr id="9" name="Rectangle 8"/>
          <p:cNvSpPr/>
          <p:nvPr/>
        </p:nvSpPr>
        <p:spPr>
          <a:xfrm>
            <a:off x="1500166" y="500042"/>
            <a:ext cx="642942" cy="1107996"/>
          </a:xfrm>
          <a:prstGeom prst="rect">
            <a:avLst/>
          </a:prstGeom>
        </p:spPr>
        <p:txBody>
          <a:bodyPr wrap="square">
            <a:spAutoFit/>
          </a:bodyPr>
          <a:lstStyle/>
          <a:p>
            <a:r>
              <a:rPr lang="en-GB"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rPr>
              <a:t>1</a:t>
            </a:r>
            <a:endParaRPr lang="en-GB"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0" y="0"/>
            <a:ext cx="9144000" cy="338554"/>
          </a:xfrm>
          <a:prstGeom prst="rect">
            <a:avLst/>
          </a:prstGeom>
          <a:solidFill>
            <a:srgbClr val="FFC000"/>
          </a:solidFill>
        </p:spPr>
        <p:txBody>
          <a:bodyPr wrap="square">
            <a:spAutoFit/>
          </a:bodyPr>
          <a:lstStyle/>
          <a:p>
            <a:r>
              <a:rPr lang="en-US" sz="1600" b="1" dirty="0" err="1" smtClean="0"/>
              <a:t>Orodha</a:t>
            </a:r>
            <a:r>
              <a:rPr lang="en-US" sz="1600" b="1" dirty="0" smtClean="0"/>
              <a:t> </a:t>
            </a:r>
            <a:r>
              <a:rPr lang="en-US" sz="1600" b="1" dirty="0" err="1" smtClean="0"/>
              <a:t>kaguzi</a:t>
            </a:r>
            <a:r>
              <a:rPr lang="en-US" sz="1600" b="1" dirty="0" smtClean="0"/>
              <a:t> </a:t>
            </a:r>
            <a:r>
              <a:rPr lang="en-US" sz="1600" b="1" dirty="0" err="1" smtClean="0"/>
              <a:t>ya</a:t>
            </a:r>
            <a:r>
              <a:rPr lang="en-US" sz="1600" b="1" dirty="0" smtClean="0"/>
              <a:t> </a:t>
            </a:r>
            <a:r>
              <a:rPr lang="en-US" sz="1600" b="1" dirty="0" err="1" smtClean="0"/>
              <a:t>uhalali</a:t>
            </a:r>
            <a:r>
              <a:rPr lang="en-US" sz="1600" b="1" dirty="0" smtClean="0"/>
              <a:t> </a:t>
            </a:r>
            <a:r>
              <a:rPr lang="en-US" sz="1600" b="1" dirty="0" err="1" smtClean="0"/>
              <a:t>wa</a:t>
            </a:r>
            <a:r>
              <a:rPr lang="en-US" sz="1600" b="1" dirty="0" smtClean="0"/>
              <a:t> </a:t>
            </a:r>
            <a:r>
              <a:rPr lang="en-US" sz="1600" b="1" dirty="0" err="1" smtClean="0"/>
              <a:t>biashara</a:t>
            </a:r>
            <a:r>
              <a:rPr lang="en-US" sz="1600" b="1" dirty="0" smtClean="0"/>
              <a:t> </a:t>
            </a:r>
            <a:r>
              <a:rPr lang="en-US" sz="1600" b="1" dirty="0" err="1" smtClean="0"/>
              <a:t>ya</a:t>
            </a:r>
            <a:r>
              <a:rPr lang="en-US" sz="1600" b="1" dirty="0" smtClean="0"/>
              <a:t> </a:t>
            </a:r>
            <a:r>
              <a:rPr lang="en-US" sz="1600" b="1" dirty="0" err="1" smtClean="0"/>
              <a:t>mazao</a:t>
            </a:r>
            <a:r>
              <a:rPr lang="en-US" sz="1600" b="1" dirty="0" smtClean="0"/>
              <a:t> </a:t>
            </a:r>
            <a:r>
              <a:rPr lang="en-US" sz="1600" b="1" dirty="0" err="1" smtClean="0"/>
              <a:t>ya</a:t>
            </a:r>
            <a:r>
              <a:rPr lang="en-US" sz="1600" b="1" dirty="0" smtClean="0"/>
              <a:t> </a:t>
            </a:r>
            <a:r>
              <a:rPr lang="en-US" sz="1600" b="1" dirty="0" err="1" smtClean="0"/>
              <a:t>misitu</a:t>
            </a:r>
            <a:r>
              <a:rPr lang="en-US" sz="1600" b="1" dirty="0" smtClean="0"/>
              <a:t> </a:t>
            </a:r>
            <a:r>
              <a:rPr lang="en-US" sz="1600" b="1" dirty="0" err="1" smtClean="0"/>
              <a:t>kutoka</a:t>
            </a:r>
            <a:r>
              <a:rPr lang="en-US" sz="1600" b="1" dirty="0" smtClean="0"/>
              <a:t> </a:t>
            </a:r>
            <a:r>
              <a:rPr lang="en-US" sz="1600" b="1" dirty="0" err="1" smtClean="0"/>
              <a:t>katika</a:t>
            </a:r>
            <a:r>
              <a:rPr lang="en-US" sz="1600" b="1" dirty="0" smtClean="0"/>
              <a:t> </a:t>
            </a:r>
            <a:r>
              <a:rPr lang="en-US" sz="1600" b="1" dirty="0" err="1" smtClean="0"/>
              <a:t>misitu</a:t>
            </a:r>
            <a:r>
              <a:rPr lang="en-US" sz="1600" b="1" dirty="0" smtClean="0"/>
              <a:t> </a:t>
            </a:r>
            <a:r>
              <a:rPr lang="en-US" sz="1600" b="1" dirty="0" err="1" smtClean="0"/>
              <a:t>ya</a:t>
            </a:r>
            <a:r>
              <a:rPr lang="en-US" sz="1600" b="1" dirty="0" smtClean="0"/>
              <a:t> </a:t>
            </a:r>
            <a:r>
              <a:rPr lang="en-US" sz="1600" b="1" dirty="0" err="1" smtClean="0"/>
              <a:t>jamii</a:t>
            </a:r>
            <a:endParaRPr lang="en-US" sz="16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0166" y="500042"/>
            <a:ext cx="1071570" cy="1107996"/>
          </a:xfrm>
          <a:prstGeom prst="rect">
            <a:avLst/>
          </a:prstGeom>
        </p:spPr>
        <p:txBody>
          <a:bodyPr wrap="square">
            <a:spAutoFit/>
          </a:bodyPr>
          <a:lstStyle/>
          <a:p>
            <a:r>
              <a:rPr lang="en-GB"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rPr>
              <a:t>2</a:t>
            </a:r>
            <a:endParaRPr lang="en-GB"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endParaRPr>
          </a:p>
        </p:txBody>
      </p:sp>
      <p:pic>
        <p:nvPicPr>
          <p:cNvPr id="34818" name="Picture 2"/>
          <p:cNvPicPr>
            <a:picLocks noChangeAspect="1" noChangeArrowheads="1"/>
          </p:cNvPicPr>
          <p:nvPr/>
        </p:nvPicPr>
        <p:blipFill>
          <a:blip r:embed="rId2"/>
          <a:srcRect/>
          <a:stretch>
            <a:fillRect/>
          </a:stretch>
        </p:blipFill>
        <p:spPr bwMode="auto">
          <a:xfrm>
            <a:off x="3571868" y="357166"/>
            <a:ext cx="3457575" cy="2647950"/>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l="3125" t="8333" r="3125" b="15000"/>
          <a:stretch>
            <a:fillRect/>
          </a:stretch>
        </p:blipFill>
        <p:spPr bwMode="auto">
          <a:xfrm>
            <a:off x="547212" y="3071810"/>
            <a:ext cx="7668126" cy="3714776"/>
          </a:xfrm>
          <a:prstGeom prst="rect">
            <a:avLst/>
          </a:prstGeom>
          <a:noFill/>
          <a:ln w="9525">
            <a:noFill/>
            <a:miter lim="800000"/>
            <a:headEnd/>
            <a:tailEnd/>
          </a:ln>
          <a:effectLst/>
        </p:spPr>
      </p:pic>
      <p:sp>
        <p:nvSpPr>
          <p:cNvPr id="6" name="Rectangle 5"/>
          <p:cNvSpPr/>
          <p:nvPr/>
        </p:nvSpPr>
        <p:spPr>
          <a:xfrm>
            <a:off x="0" y="0"/>
            <a:ext cx="9144000" cy="338554"/>
          </a:xfrm>
          <a:prstGeom prst="rect">
            <a:avLst/>
          </a:prstGeom>
          <a:solidFill>
            <a:srgbClr val="FFC000"/>
          </a:solidFill>
        </p:spPr>
        <p:txBody>
          <a:bodyPr wrap="square">
            <a:spAutoFit/>
          </a:bodyPr>
          <a:lstStyle/>
          <a:p>
            <a:r>
              <a:rPr lang="en-US" sz="1600" b="1" dirty="0" err="1" smtClean="0"/>
              <a:t>Orodha</a:t>
            </a:r>
            <a:r>
              <a:rPr lang="en-US" sz="1600" b="1" dirty="0" smtClean="0"/>
              <a:t> </a:t>
            </a:r>
            <a:r>
              <a:rPr lang="en-US" sz="1600" b="1" dirty="0" err="1" smtClean="0"/>
              <a:t>kaguzi</a:t>
            </a:r>
            <a:r>
              <a:rPr lang="en-US" sz="1600" b="1" dirty="0" smtClean="0"/>
              <a:t> </a:t>
            </a:r>
            <a:r>
              <a:rPr lang="en-US" sz="1600" b="1" dirty="0" err="1" smtClean="0"/>
              <a:t>ya</a:t>
            </a:r>
            <a:r>
              <a:rPr lang="en-US" sz="1600" b="1" dirty="0" smtClean="0"/>
              <a:t> </a:t>
            </a:r>
            <a:r>
              <a:rPr lang="en-US" sz="1600" b="1" dirty="0" err="1" smtClean="0"/>
              <a:t>uhalali</a:t>
            </a:r>
            <a:r>
              <a:rPr lang="en-US" sz="1600" b="1" dirty="0" smtClean="0"/>
              <a:t> </a:t>
            </a:r>
            <a:r>
              <a:rPr lang="en-US" sz="1600" b="1" dirty="0" err="1" smtClean="0"/>
              <a:t>wa</a:t>
            </a:r>
            <a:r>
              <a:rPr lang="en-US" sz="1600" b="1" dirty="0" smtClean="0"/>
              <a:t> </a:t>
            </a:r>
            <a:r>
              <a:rPr lang="en-US" sz="1600" b="1" dirty="0" err="1" smtClean="0"/>
              <a:t>biashara</a:t>
            </a:r>
            <a:r>
              <a:rPr lang="en-US" sz="1600" b="1" dirty="0" smtClean="0"/>
              <a:t> </a:t>
            </a:r>
            <a:r>
              <a:rPr lang="en-US" sz="1600" b="1" dirty="0" err="1" smtClean="0"/>
              <a:t>ya</a:t>
            </a:r>
            <a:r>
              <a:rPr lang="en-US" sz="1600" b="1" dirty="0" smtClean="0"/>
              <a:t> </a:t>
            </a:r>
            <a:r>
              <a:rPr lang="en-US" sz="1600" b="1" dirty="0" err="1" smtClean="0"/>
              <a:t>mazao</a:t>
            </a:r>
            <a:r>
              <a:rPr lang="en-US" sz="1600" b="1" dirty="0" smtClean="0"/>
              <a:t> </a:t>
            </a:r>
            <a:r>
              <a:rPr lang="en-US" sz="1600" b="1" dirty="0" err="1" smtClean="0"/>
              <a:t>ya</a:t>
            </a:r>
            <a:r>
              <a:rPr lang="en-US" sz="1600" b="1" dirty="0" smtClean="0"/>
              <a:t> </a:t>
            </a:r>
            <a:r>
              <a:rPr lang="en-US" sz="1600" b="1" dirty="0" err="1" smtClean="0"/>
              <a:t>misitu</a:t>
            </a:r>
            <a:r>
              <a:rPr lang="en-US" sz="1600" b="1" dirty="0" smtClean="0"/>
              <a:t> </a:t>
            </a:r>
            <a:r>
              <a:rPr lang="en-US" sz="1600" b="1" dirty="0" err="1" smtClean="0"/>
              <a:t>kutoka</a:t>
            </a:r>
            <a:r>
              <a:rPr lang="en-US" sz="1600" b="1" dirty="0" smtClean="0"/>
              <a:t> </a:t>
            </a:r>
            <a:r>
              <a:rPr lang="en-US" sz="1600" b="1" dirty="0" err="1" smtClean="0"/>
              <a:t>katika</a:t>
            </a:r>
            <a:r>
              <a:rPr lang="en-US" sz="1600" b="1" dirty="0" smtClean="0"/>
              <a:t> </a:t>
            </a:r>
            <a:r>
              <a:rPr lang="en-US" sz="1600" b="1" dirty="0" err="1" smtClean="0"/>
              <a:t>misitu</a:t>
            </a:r>
            <a:r>
              <a:rPr lang="en-US" sz="1600" b="1" dirty="0" smtClean="0"/>
              <a:t> </a:t>
            </a:r>
            <a:r>
              <a:rPr lang="en-US" sz="1600" b="1" dirty="0" err="1" smtClean="0"/>
              <a:t>ya</a:t>
            </a:r>
            <a:r>
              <a:rPr lang="en-US" sz="1600" b="1" dirty="0" smtClean="0"/>
              <a:t> </a:t>
            </a:r>
            <a:r>
              <a:rPr lang="en-US" sz="1600" b="1" dirty="0" err="1" smtClean="0"/>
              <a:t>jamii</a:t>
            </a:r>
            <a:endParaRPr lang="en-US" sz="16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4282" y="500042"/>
            <a:ext cx="642942" cy="1107996"/>
          </a:xfrm>
          <a:prstGeom prst="rect">
            <a:avLst/>
          </a:prstGeom>
        </p:spPr>
        <p:txBody>
          <a:bodyPr wrap="square">
            <a:spAutoFit/>
          </a:bodyPr>
          <a:lstStyle/>
          <a:p>
            <a:r>
              <a:rPr lang="en-GB"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rPr>
              <a:t>3</a:t>
            </a:r>
            <a:endParaRPr lang="en-GB"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endParaRPr>
          </a:p>
        </p:txBody>
      </p:sp>
      <p:pic>
        <p:nvPicPr>
          <p:cNvPr id="35842" name="Picture 2"/>
          <p:cNvPicPr>
            <a:picLocks noChangeAspect="1" noChangeArrowheads="1"/>
          </p:cNvPicPr>
          <p:nvPr/>
        </p:nvPicPr>
        <p:blipFill>
          <a:blip r:embed="rId2"/>
          <a:srcRect/>
          <a:stretch>
            <a:fillRect/>
          </a:stretch>
        </p:blipFill>
        <p:spPr bwMode="auto">
          <a:xfrm>
            <a:off x="2928926" y="357166"/>
            <a:ext cx="3000396" cy="2168764"/>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b="2853"/>
          <a:stretch>
            <a:fillRect/>
          </a:stretch>
        </p:blipFill>
        <p:spPr bwMode="auto">
          <a:xfrm>
            <a:off x="0" y="2417421"/>
            <a:ext cx="4214810" cy="4440603"/>
          </a:xfrm>
          <a:prstGeom prst="rect">
            <a:avLst/>
          </a:prstGeom>
          <a:noFill/>
          <a:ln w="9525">
            <a:noFill/>
            <a:miter lim="800000"/>
            <a:headEnd/>
            <a:tailEnd/>
          </a:ln>
          <a:effectLst/>
        </p:spPr>
      </p:pic>
      <p:pic>
        <p:nvPicPr>
          <p:cNvPr id="35844" name="Picture 4"/>
          <p:cNvPicPr>
            <a:picLocks noChangeAspect="1" noChangeArrowheads="1"/>
          </p:cNvPicPr>
          <p:nvPr/>
        </p:nvPicPr>
        <p:blipFill>
          <a:blip r:embed="rId4"/>
          <a:srcRect r="2464"/>
          <a:stretch>
            <a:fillRect/>
          </a:stretch>
        </p:blipFill>
        <p:spPr bwMode="auto">
          <a:xfrm>
            <a:off x="4071934" y="2428868"/>
            <a:ext cx="5143536" cy="4429132"/>
          </a:xfrm>
          <a:prstGeom prst="rect">
            <a:avLst/>
          </a:prstGeom>
          <a:noFill/>
          <a:ln w="9525">
            <a:noFill/>
            <a:miter lim="800000"/>
            <a:headEnd/>
            <a:tailEnd/>
          </a:ln>
          <a:effectLst/>
        </p:spPr>
      </p:pic>
      <p:sp>
        <p:nvSpPr>
          <p:cNvPr id="7" name="Rectangle 6"/>
          <p:cNvSpPr/>
          <p:nvPr/>
        </p:nvSpPr>
        <p:spPr>
          <a:xfrm>
            <a:off x="0" y="0"/>
            <a:ext cx="9144000" cy="369332"/>
          </a:xfrm>
          <a:prstGeom prst="rect">
            <a:avLst/>
          </a:prstGeom>
          <a:solidFill>
            <a:srgbClr val="FFC000"/>
          </a:solidFill>
        </p:spPr>
        <p:txBody>
          <a:bodyPr wrap="square">
            <a:spAutoFit/>
          </a:bodyPr>
          <a:lstStyle/>
          <a:p>
            <a:r>
              <a:rPr lang="en-US" dirty="0" err="1" smtClean="0"/>
              <a:t>Orodha</a:t>
            </a:r>
            <a:r>
              <a:rPr lang="en-US" dirty="0" smtClean="0"/>
              <a:t> </a:t>
            </a:r>
            <a:r>
              <a:rPr lang="en-US" dirty="0" err="1" smtClean="0"/>
              <a:t>kaguzi</a:t>
            </a:r>
            <a:r>
              <a:rPr lang="en-US" dirty="0" smtClean="0"/>
              <a:t> </a:t>
            </a:r>
            <a:r>
              <a:rPr lang="en-US" dirty="0" err="1" smtClean="0"/>
              <a:t>ya</a:t>
            </a:r>
            <a:r>
              <a:rPr lang="en-US" dirty="0" smtClean="0"/>
              <a:t> </a:t>
            </a:r>
            <a:r>
              <a:rPr lang="en-US" dirty="0" err="1" smtClean="0"/>
              <a:t>uhalali</a:t>
            </a:r>
            <a:r>
              <a:rPr lang="en-US" dirty="0" smtClean="0"/>
              <a:t> </a:t>
            </a:r>
            <a:r>
              <a:rPr lang="en-US" dirty="0" err="1" smtClean="0"/>
              <a:t>wa</a:t>
            </a:r>
            <a:r>
              <a:rPr lang="en-US" dirty="0" smtClean="0"/>
              <a:t> </a:t>
            </a:r>
            <a:r>
              <a:rPr lang="en-US" dirty="0" err="1" smtClean="0"/>
              <a:t>biashara</a:t>
            </a:r>
            <a:r>
              <a:rPr lang="en-US" dirty="0" smtClean="0"/>
              <a:t> </a:t>
            </a:r>
            <a:r>
              <a:rPr lang="en-US" dirty="0" err="1" smtClean="0"/>
              <a:t>ya</a:t>
            </a:r>
            <a:r>
              <a:rPr lang="en-US" dirty="0" smtClean="0"/>
              <a:t> </a:t>
            </a:r>
            <a:r>
              <a:rPr lang="en-US" dirty="0" err="1" smtClean="0"/>
              <a:t>mazao</a:t>
            </a:r>
            <a:r>
              <a:rPr lang="en-US" dirty="0" smtClean="0"/>
              <a:t> </a:t>
            </a:r>
            <a:r>
              <a:rPr lang="en-US" dirty="0" err="1" smtClean="0"/>
              <a:t>ya</a:t>
            </a:r>
            <a:r>
              <a:rPr lang="en-US" dirty="0" smtClean="0"/>
              <a:t> </a:t>
            </a:r>
            <a:r>
              <a:rPr lang="en-US" dirty="0" err="1" smtClean="0"/>
              <a:t>misitu</a:t>
            </a:r>
            <a:r>
              <a:rPr lang="en-US" dirty="0" smtClean="0"/>
              <a:t> </a:t>
            </a:r>
            <a:r>
              <a:rPr lang="en-US" dirty="0" err="1" smtClean="0"/>
              <a:t>kutoka</a:t>
            </a:r>
            <a:r>
              <a:rPr lang="en-US" dirty="0" smtClean="0"/>
              <a:t> </a:t>
            </a:r>
            <a:r>
              <a:rPr lang="en-US" dirty="0" err="1" smtClean="0"/>
              <a:t>katika</a:t>
            </a:r>
            <a:r>
              <a:rPr lang="en-US" dirty="0" smtClean="0"/>
              <a:t> </a:t>
            </a:r>
            <a:r>
              <a:rPr lang="en-US" dirty="0" err="1" smtClean="0"/>
              <a:t>misitu</a:t>
            </a:r>
            <a:r>
              <a:rPr lang="en-US" dirty="0" smtClean="0"/>
              <a:t> </a:t>
            </a:r>
            <a:r>
              <a:rPr lang="en-US" dirty="0" err="1" smtClean="0"/>
              <a:t>ya</a:t>
            </a:r>
            <a:r>
              <a:rPr lang="en-US" dirty="0" smtClean="0"/>
              <a:t> </a:t>
            </a:r>
            <a:r>
              <a:rPr lang="en-US" dirty="0" err="1" smtClean="0"/>
              <a:t>jamii</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7158" y="500042"/>
            <a:ext cx="642942" cy="1107996"/>
          </a:xfrm>
          <a:prstGeom prst="rect">
            <a:avLst/>
          </a:prstGeom>
        </p:spPr>
        <p:txBody>
          <a:bodyPr wrap="square">
            <a:spAutoFit/>
          </a:bodyPr>
          <a:lstStyle/>
          <a:p>
            <a:r>
              <a:rPr lang="en-GB"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rPr>
              <a:t>4</a:t>
            </a:r>
            <a:endParaRPr lang="en-GB"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endParaRPr>
          </a:p>
        </p:txBody>
      </p:sp>
      <p:pic>
        <p:nvPicPr>
          <p:cNvPr id="36866" name="Picture 2"/>
          <p:cNvPicPr>
            <a:picLocks noChangeAspect="1" noChangeArrowheads="1"/>
          </p:cNvPicPr>
          <p:nvPr/>
        </p:nvPicPr>
        <p:blipFill>
          <a:blip r:embed="rId2"/>
          <a:srcRect/>
          <a:stretch>
            <a:fillRect/>
          </a:stretch>
        </p:blipFill>
        <p:spPr bwMode="auto">
          <a:xfrm>
            <a:off x="2357422" y="571480"/>
            <a:ext cx="3921120" cy="2643206"/>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71406" y="3505782"/>
            <a:ext cx="4429124" cy="2995052"/>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a:srcRect r="4761"/>
          <a:stretch>
            <a:fillRect/>
          </a:stretch>
        </p:blipFill>
        <p:spPr bwMode="auto">
          <a:xfrm>
            <a:off x="4643438" y="3429000"/>
            <a:ext cx="4481419" cy="3071810"/>
          </a:xfrm>
          <a:prstGeom prst="rect">
            <a:avLst/>
          </a:prstGeom>
          <a:noFill/>
          <a:ln w="9525">
            <a:noFill/>
            <a:miter lim="800000"/>
            <a:headEnd/>
            <a:tailEnd/>
          </a:ln>
          <a:effectLst/>
        </p:spPr>
      </p:pic>
      <p:sp>
        <p:nvSpPr>
          <p:cNvPr id="7" name="Rectangle 6"/>
          <p:cNvSpPr/>
          <p:nvPr/>
        </p:nvSpPr>
        <p:spPr>
          <a:xfrm>
            <a:off x="0" y="0"/>
            <a:ext cx="9144000" cy="369332"/>
          </a:xfrm>
          <a:prstGeom prst="rect">
            <a:avLst/>
          </a:prstGeom>
          <a:solidFill>
            <a:srgbClr val="FFC000"/>
          </a:solidFill>
        </p:spPr>
        <p:txBody>
          <a:bodyPr wrap="square">
            <a:spAutoFit/>
          </a:bodyPr>
          <a:lstStyle/>
          <a:p>
            <a:r>
              <a:rPr lang="en-US" dirty="0" err="1" smtClean="0"/>
              <a:t>Orodha</a:t>
            </a:r>
            <a:r>
              <a:rPr lang="en-US" dirty="0" smtClean="0"/>
              <a:t> </a:t>
            </a:r>
            <a:r>
              <a:rPr lang="en-US" dirty="0" err="1" smtClean="0"/>
              <a:t>kaguzi</a:t>
            </a:r>
            <a:r>
              <a:rPr lang="en-US" dirty="0" smtClean="0"/>
              <a:t> </a:t>
            </a:r>
            <a:r>
              <a:rPr lang="en-US" dirty="0" err="1" smtClean="0"/>
              <a:t>ya</a:t>
            </a:r>
            <a:r>
              <a:rPr lang="en-US" dirty="0" smtClean="0"/>
              <a:t> </a:t>
            </a:r>
            <a:r>
              <a:rPr lang="en-US" dirty="0" err="1" smtClean="0"/>
              <a:t>uhalali</a:t>
            </a:r>
            <a:r>
              <a:rPr lang="en-US" dirty="0" smtClean="0"/>
              <a:t> </a:t>
            </a:r>
            <a:r>
              <a:rPr lang="en-US" dirty="0" err="1" smtClean="0"/>
              <a:t>wa</a:t>
            </a:r>
            <a:r>
              <a:rPr lang="en-US" dirty="0" smtClean="0"/>
              <a:t> </a:t>
            </a:r>
            <a:r>
              <a:rPr lang="en-US" dirty="0" err="1" smtClean="0"/>
              <a:t>biashara</a:t>
            </a:r>
            <a:r>
              <a:rPr lang="en-US" dirty="0" smtClean="0"/>
              <a:t> </a:t>
            </a:r>
            <a:r>
              <a:rPr lang="en-US" dirty="0" err="1" smtClean="0"/>
              <a:t>ya</a:t>
            </a:r>
            <a:r>
              <a:rPr lang="en-US" dirty="0" smtClean="0"/>
              <a:t> </a:t>
            </a:r>
            <a:r>
              <a:rPr lang="en-US" dirty="0" err="1" smtClean="0"/>
              <a:t>mazao</a:t>
            </a:r>
            <a:r>
              <a:rPr lang="en-US" dirty="0" smtClean="0"/>
              <a:t> </a:t>
            </a:r>
            <a:r>
              <a:rPr lang="en-US" dirty="0" err="1" smtClean="0"/>
              <a:t>ya</a:t>
            </a:r>
            <a:r>
              <a:rPr lang="en-US" dirty="0" smtClean="0"/>
              <a:t> </a:t>
            </a:r>
            <a:r>
              <a:rPr lang="en-US" dirty="0" err="1" smtClean="0"/>
              <a:t>misitu</a:t>
            </a:r>
            <a:r>
              <a:rPr lang="en-US" dirty="0" smtClean="0"/>
              <a:t> </a:t>
            </a:r>
            <a:r>
              <a:rPr lang="en-US" dirty="0" err="1" smtClean="0"/>
              <a:t>kutoka</a:t>
            </a:r>
            <a:r>
              <a:rPr lang="en-US" dirty="0" smtClean="0"/>
              <a:t> </a:t>
            </a:r>
            <a:r>
              <a:rPr lang="en-US" dirty="0" err="1" smtClean="0"/>
              <a:t>katika</a:t>
            </a:r>
            <a:r>
              <a:rPr lang="en-US" dirty="0" smtClean="0"/>
              <a:t> </a:t>
            </a:r>
            <a:r>
              <a:rPr lang="en-US" dirty="0" err="1" smtClean="0"/>
              <a:t>misitu</a:t>
            </a:r>
            <a:r>
              <a:rPr lang="en-US" dirty="0" smtClean="0"/>
              <a:t> </a:t>
            </a:r>
            <a:r>
              <a:rPr lang="en-US" dirty="0" err="1" smtClean="0"/>
              <a:t>ya</a:t>
            </a:r>
            <a:r>
              <a:rPr lang="en-US" dirty="0" smtClean="0"/>
              <a:t> </a:t>
            </a:r>
            <a:r>
              <a:rPr lang="en-US" dirty="0" err="1" smtClean="0"/>
              <a:t>jamii</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7158" y="500042"/>
            <a:ext cx="642942" cy="1107996"/>
          </a:xfrm>
          <a:prstGeom prst="rect">
            <a:avLst/>
          </a:prstGeom>
        </p:spPr>
        <p:txBody>
          <a:bodyPr wrap="square">
            <a:spAutoFit/>
          </a:bodyPr>
          <a:lstStyle/>
          <a:p>
            <a:r>
              <a:rPr lang="en-GB"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rPr>
              <a:t>5</a:t>
            </a:r>
            <a:endParaRPr lang="en-GB"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32741"/>
              </a:solidFill>
              <a:effectLst>
                <a:outerShdw blurRad="50800" dist="40000" dir="5400000" algn="tl" rotWithShape="0">
                  <a:srgbClr val="000000">
                    <a:shade val="5000"/>
                    <a:satMod val="120000"/>
                    <a:alpha val="33000"/>
                  </a:srgbClr>
                </a:outerShdw>
              </a:effectLst>
            </a:endParaRPr>
          </a:p>
        </p:txBody>
      </p:sp>
      <p:pic>
        <p:nvPicPr>
          <p:cNvPr id="37890" name="Picture 2"/>
          <p:cNvPicPr>
            <a:picLocks noChangeAspect="1" noChangeArrowheads="1"/>
          </p:cNvPicPr>
          <p:nvPr/>
        </p:nvPicPr>
        <p:blipFill>
          <a:blip r:embed="rId2"/>
          <a:srcRect/>
          <a:stretch>
            <a:fillRect/>
          </a:stretch>
        </p:blipFill>
        <p:spPr bwMode="auto">
          <a:xfrm>
            <a:off x="3214678" y="500042"/>
            <a:ext cx="3448050" cy="2466975"/>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0" y="2646080"/>
            <a:ext cx="4286248" cy="4211920"/>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srcRect/>
          <a:stretch>
            <a:fillRect/>
          </a:stretch>
        </p:blipFill>
        <p:spPr bwMode="auto">
          <a:xfrm>
            <a:off x="4429124" y="3070125"/>
            <a:ext cx="4572032" cy="3787875"/>
          </a:xfrm>
          <a:prstGeom prst="rect">
            <a:avLst/>
          </a:prstGeom>
          <a:noFill/>
          <a:ln w="9525">
            <a:noFill/>
            <a:miter lim="800000"/>
            <a:headEnd/>
            <a:tailEnd/>
          </a:ln>
          <a:effectLst/>
        </p:spPr>
      </p:pic>
      <p:sp>
        <p:nvSpPr>
          <p:cNvPr id="7" name="Rectangle 6"/>
          <p:cNvSpPr/>
          <p:nvPr/>
        </p:nvSpPr>
        <p:spPr>
          <a:xfrm>
            <a:off x="0" y="0"/>
            <a:ext cx="9144000" cy="338554"/>
          </a:xfrm>
          <a:prstGeom prst="rect">
            <a:avLst/>
          </a:prstGeom>
          <a:solidFill>
            <a:srgbClr val="FFC000"/>
          </a:solidFill>
        </p:spPr>
        <p:txBody>
          <a:bodyPr wrap="square">
            <a:spAutoFit/>
          </a:bodyPr>
          <a:lstStyle/>
          <a:p>
            <a:r>
              <a:rPr lang="en-US" sz="1600" b="1" dirty="0" err="1" smtClean="0"/>
              <a:t>Orodha</a:t>
            </a:r>
            <a:r>
              <a:rPr lang="en-US" sz="1600" b="1" dirty="0" smtClean="0"/>
              <a:t> </a:t>
            </a:r>
            <a:r>
              <a:rPr lang="en-US" sz="1600" b="1" dirty="0" err="1" smtClean="0"/>
              <a:t>kaguzi</a:t>
            </a:r>
            <a:r>
              <a:rPr lang="en-US" sz="1600" b="1" dirty="0" smtClean="0"/>
              <a:t> </a:t>
            </a:r>
            <a:r>
              <a:rPr lang="en-US" sz="1600" b="1" dirty="0" err="1" smtClean="0"/>
              <a:t>ya</a:t>
            </a:r>
            <a:r>
              <a:rPr lang="en-US" sz="1600" b="1" dirty="0" smtClean="0"/>
              <a:t> </a:t>
            </a:r>
            <a:r>
              <a:rPr lang="en-US" sz="1600" b="1" dirty="0" err="1" smtClean="0"/>
              <a:t>uhalali</a:t>
            </a:r>
            <a:r>
              <a:rPr lang="en-US" sz="1600" b="1" dirty="0" smtClean="0"/>
              <a:t> </a:t>
            </a:r>
            <a:r>
              <a:rPr lang="en-US" sz="1600" b="1" dirty="0" err="1" smtClean="0"/>
              <a:t>wa</a:t>
            </a:r>
            <a:r>
              <a:rPr lang="en-US" sz="1600" b="1" dirty="0" smtClean="0"/>
              <a:t> </a:t>
            </a:r>
            <a:r>
              <a:rPr lang="en-US" sz="1600" b="1" dirty="0" err="1" smtClean="0"/>
              <a:t>biashara</a:t>
            </a:r>
            <a:r>
              <a:rPr lang="en-US" sz="1600" b="1" dirty="0" smtClean="0"/>
              <a:t> </a:t>
            </a:r>
            <a:r>
              <a:rPr lang="en-US" sz="1600" b="1" dirty="0" err="1" smtClean="0"/>
              <a:t>ya</a:t>
            </a:r>
            <a:r>
              <a:rPr lang="en-US" sz="1600" b="1" dirty="0" smtClean="0"/>
              <a:t> </a:t>
            </a:r>
            <a:r>
              <a:rPr lang="en-US" sz="1600" b="1" dirty="0" err="1" smtClean="0"/>
              <a:t>mazao</a:t>
            </a:r>
            <a:r>
              <a:rPr lang="en-US" sz="1600" b="1" dirty="0" smtClean="0"/>
              <a:t> </a:t>
            </a:r>
            <a:r>
              <a:rPr lang="en-US" sz="1600" b="1" dirty="0" err="1" smtClean="0"/>
              <a:t>ya</a:t>
            </a:r>
            <a:r>
              <a:rPr lang="en-US" sz="1600" b="1" dirty="0" smtClean="0"/>
              <a:t> </a:t>
            </a:r>
            <a:r>
              <a:rPr lang="en-US" sz="1600" b="1" dirty="0" err="1" smtClean="0"/>
              <a:t>misitu</a:t>
            </a:r>
            <a:r>
              <a:rPr lang="en-US" sz="1600" b="1" dirty="0" smtClean="0"/>
              <a:t> </a:t>
            </a:r>
            <a:r>
              <a:rPr lang="en-US" sz="1600" b="1" dirty="0" err="1" smtClean="0"/>
              <a:t>kutoka</a:t>
            </a:r>
            <a:r>
              <a:rPr lang="en-US" sz="1600" b="1" dirty="0" smtClean="0"/>
              <a:t> </a:t>
            </a:r>
            <a:r>
              <a:rPr lang="en-US" sz="1600" b="1" dirty="0" err="1" smtClean="0"/>
              <a:t>katika</a:t>
            </a:r>
            <a:r>
              <a:rPr lang="en-US" sz="1600" b="1" dirty="0" smtClean="0"/>
              <a:t> </a:t>
            </a:r>
            <a:r>
              <a:rPr lang="en-US" sz="1600" b="1" dirty="0" err="1" smtClean="0"/>
              <a:t>misitu</a:t>
            </a:r>
            <a:r>
              <a:rPr lang="en-US" sz="1600" b="1" dirty="0" smtClean="0"/>
              <a:t> </a:t>
            </a:r>
            <a:r>
              <a:rPr lang="en-US" sz="1600" b="1" dirty="0" err="1" smtClean="0"/>
              <a:t>ya</a:t>
            </a:r>
            <a:r>
              <a:rPr lang="en-US" sz="1600" b="1" dirty="0" smtClean="0"/>
              <a:t> </a:t>
            </a:r>
            <a:r>
              <a:rPr lang="en-US" sz="1600" b="1" dirty="0" err="1" smtClean="0"/>
              <a:t>jamii</a:t>
            </a:r>
            <a:endParaRPr lang="en-US" sz="16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1438" y="146050"/>
            <a:ext cx="8929687" cy="6283325"/>
          </a:xfrm>
          <a:prstGeom prst="rect">
            <a:avLst/>
          </a:prstGeom>
          <a:noFill/>
          <a:ln w="9525">
            <a:noFill/>
            <a:miter lim="800000"/>
            <a:headEnd/>
            <a:tailEnd/>
          </a:ln>
        </p:spPr>
      </p:pic>
      <p:sp>
        <p:nvSpPr>
          <p:cNvPr id="3" name="Rectangle 2"/>
          <p:cNvSpPr/>
          <p:nvPr/>
        </p:nvSpPr>
        <p:spPr>
          <a:xfrm>
            <a:off x="71438" y="1285860"/>
            <a:ext cx="8929718" cy="338554"/>
          </a:xfrm>
          <a:prstGeom prst="rect">
            <a:avLst/>
          </a:prstGeom>
          <a:solidFill>
            <a:srgbClr val="FFC000"/>
          </a:solidFill>
        </p:spPr>
        <p:txBody>
          <a:bodyPr wrap="square">
            <a:spAutoFit/>
          </a:bodyPr>
          <a:lstStyle/>
          <a:p>
            <a:r>
              <a:rPr lang="en-US" sz="1600" b="1" dirty="0" err="1" smtClean="0"/>
              <a:t>Orodha</a:t>
            </a:r>
            <a:r>
              <a:rPr lang="en-US" sz="1600" b="1" dirty="0" smtClean="0"/>
              <a:t> </a:t>
            </a:r>
            <a:r>
              <a:rPr lang="en-US" sz="1600" b="1" dirty="0" err="1" smtClean="0"/>
              <a:t>kaguzi</a:t>
            </a:r>
            <a:r>
              <a:rPr lang="en-US" sz="1600" b="1" dirty="0" smtClean="0"/>
              <a:t> </a:t>
            </a:r>
            <a:r>
              <a:rPr lang="en-US" sz="1600" b="1" dirty="0" err="1" smtClean="0"/>
              <a:t>ya</a:t>
            </a:r>
            <a:r>
              <a:rPr lang="en-US" sz="1600" b="1" dirty="0" smtClean="0"/>
              <a:t> </a:t>
            </a:r>
            <a:r>
              <a:rPr lang="en-US" sz="1600" b="1" dirty="0" err="1" smtClean="0"/>
              <a:t>uhalali</a:t>
            </a:r>
            <a:r>
              <a:rPr lang="en-US" sz="1600" b="1" dirty="0" smtClean="0"/>
              <a:t> </a:t>
            </a:r>
            <a:r>
              <a:rPr lang="en-US" sz="1600" b="1" dirty="0" err="1" smtClean="0"/>
              <a:t>wa</a:t>
            </a:r>
            <a:r>
              <a:rPr lang="en-US" sz="1600" b="1" dirty="0" smtClean="0"/>
              <a:t> </a:t>
            </a:r>
            <a:r>
              <a:rPr lang="en-US" sz="1600" b="1" dirty="0" err="1" smtClean="0"/>
              <a:t>biashara</a:t>
            </a:r>
            <a:r>
              <a:rPr lang="en-US" sz="1600" b="1" dirty="0" smtClean="0"/>
              <a:t> </a:t>
            </a:r>
            <a:r>
              <a:rPr lang="en-US" sz="1600" b="1" dirty="0" err="1" smtClean="0"/>
              <a:t>ya</a:t>
            </a:r>
            <a:r>
              <a:rPr lang="en-US" sz="1600" b="1" dirty="0" smtClean="0"/>
              <a:t> </a:t>
            </a:r>
            <a:r>
              <a:rPr lang="en-US" sz="1600" b="1" dirty="0" err="1" smtClean="0"/>
              <a:t>mazao</a:t>
            </a:r>
            <a:r>
              <a:rPr lang="en-US" sz="1600" b="1" dirty="0" smtClean="0"/>
              <a:t> </a:t>
            </a:r>
            <a:r>
              <a:rPr lang="en-US" sz="1600" b="1" dirty="0" err="1" smtClean="0"/>
              <a:t>ya</a:t>
            </a:r>
            <a:r>
              <a:rPr lang="en-US" sz="1600" b="1" dirty="0" smtClean="0"/>
              <a:t> </a:t>
            </a:r>
            <a:r>
              <a:rPr lang="en-US" sz="1600" b="1" dirty="0" err="1" smtClean="0"/>
              <a:t>misitu</a:t>
            </a:r>
            <a:r>
              <a:rPr lang="en-US" sz="1600" b="1" dirty="0" smtClean="0"/>
              <a:t> </a:t>
            </a:r>
            <a:r>
              <a:rPr lang="en-US" sz="1600" b="1" dirty="0" err="1" smtClean="0"/>
              <a:t>kutoka</a:t>
            </a:r>
            <a:r>
              <a:rPr lang="en-US" sz="1600" b="1" dirty="0" smtClean="0"/>
              <a:t> </a:t>
            </a:r>
            <a:r>
              <a:rPr lang="en-US" sz="1600" b="1" dirty="0" err="1" smtClean="0"/>
              <a:t>katika</a:t>
            </a:r>
            <a:r>
              <a:rPr lang="en-US" sz="1600" b="1" dirty="0" smtClean="0"/>
              <a:t> </a:t>
            </a:r>
            <a:r>
              <a:rPr lang="en-US" sz="1600" b="1" dirty="0" err="1" smtClean="0"/>
              <a:t>misitu</a:t>
            </a:r>
            <a:r>
              <a:rPr lang="en-US" sz="1600" b="1" dirty="0" smtClean="0"/>
              <a:t> </a:t>
            </a:r>
            <a:r>
              <a:rPr lang="en-US" sz="1600" b="1" dirty="0" err="1" smtClean="0"/>
              <a:t>ya</a:t>
            </a:r>
            <a:r>
              <a:rPr lang="en-US" sz="1600" b="1" dirty="0" smtClean="0"/>
              <a:t> </a:t>
            </a:r>
            <a:r>
              <a:rPr lang="en-US" sz="1600" b="1" dirty="0" err="1" smtClean="0"/>
              <a:t>jamii</a:t>
            </a:r>
            <a:endParaRPr lang="en-US" sz="16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solidFill>
                  <a:srgbClr val="0070C0"/>
                </a:solidFill>
              </a:rPr>
              <a:t>TNRF</a:t>
            </a:r>
            <a:r>
              <a:rPr lang="en-US" b="1" smtClean="0">
                <a:solidFill>
                  <a:srgbClr val="0070C0"/>
                </a:solidFill>
              </a:rPr>
              <a:t> ni nini?</a:t>
            </a:r>
          </a:p>
        </p:txBody>
      </p:sp>
      <p:sp>
        <p:nvSpPr>
          <p:cNvPr id="3" name="Content Placeholder 2"/>
          <p:cNvSpPr>
            <a:spLocks noGrp="1"/>
          </p:cNvSpPr>
          <p:nvPr>
            <p:ph idx="1"/>
          </p:nvPr>
        </p:nvSpPr>
        <p:spPr>
          <a:xfrm>
            <a:off x="609600" y="1524000"/>
            <a:ext cx="8001000" cy="4572000"/>
          </a:xfrm>
        </p:spPr>
        <p:txBody>
          <a:bodyPr rtlCol="0">
            <a:normAutofit/>
          </a:bodyPr>
          <a:lstStyle/>
          <a:p>
            <a:pPr fontAlgn="auto">
              <a:spcAft>
                <a:spcPts val="0"/>
              </a:spcAft>
              <a:buFont typeface="Arial" pitchFamily="34" charset="0"/>
              <a:buChar char="•"/>
              <a:defRPr/>
            </a:pPr>
            <a:r>
              <a:rPr lang="af-ZA" dirty="0" smtClean="0"/>
              <a:t>Jumuiko la Maliasili Tanzania (TNRF) ni mtandao wa asasi  uliyosajiliwa mwaka 2006 kama shirika lisilo la kiserikali. </a:t>
            </a:r>
          </a:p>
          <a:p>
            <a:pPr marL="114300" indent="0" fontAlgn="auto">
              <a:spcAft>
                <a:spcPts val="0"/>
              </a:spcAft>
              <a:buFont typeface="Arial" pitchFamily="34" charset="0"/>
              <a:buNone/>
              <a:defRPr/>
            </a:pPr>
            <a:endParaRPr lang="af-ZA" sz="1500" dirty="0" smtClean="0"/>
          </a:p>
          <a:p>
            <a:pPr fontAlgn="auto">
              <a:spcAft>
                <a:spcPts val="0"/>
              </a:spcAft>
              <a:buFont typeface="Arial" pitchFamily="34" charset="0"/>
              <a:buChar char="•"/>
              <a:defRPr/>
            </a:pPr>
            <a:r>
              <a:rPr lang="af-ZA" dirty="0" smtClean="0"/>
              <a:t>TNRF inalenga kuwa na Taifa lenye utawala bora wa maliasili </a:t>
            </a:r>
            <a:r>
              <a:rPr lang="af-ZA" b="1" dirty="0" smtClean="0"/>
              <a:t>kwa maisha endelevu ya wananchi </a:t>
            </a:r>
            <a:r>
              <a:rPr lang="af-ZA" dirty="0" smtClean="0"/>
              <a:t>ngazi za msingi  na kupata </a:t>
            </a:r>
            <a:r>
              <a:rPr lang="af-ZA" b="1" dirty="0" smtClean="0"/>
              <a:t>matokeo bora katika uhifadhi wa maliasili</a:t>
            </a:r>
            <a:r>
              <a:rPr lang="af-ZA" dirty="0" smtClean="0"/>
              <a:t>.</a:t>
            </a:r>
            <a:endParaRPr lang="af-ZA"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3643313"/>
            <a:ext cx="9144000" cy="2092325"/>
          </a:xfrm>
          <a:prstGeom prst="rect">
            <a:avLst/>
          </a:prstGeom>
          <a:solidFill>
            <a:schemeClr val="bg2">
              <a:lumMod val="50000"/>
            </a:schemeClr>
          </a:solidFill>
          <a:ln w="9525">
            <a:noFill/>
            <a:miter lim="800000"/>
            <a:headEnd/>
            <a:tailEnd/>
          </a:ln>
        </p:spPr>
        <p:txBody>
          <a:bodyPr>
            <a:spAutoFit/>
          </a:bodyPr>
          <a:lstStyle/>
          <a:p>
            <a:pPr algn="ctr" fontAlgn="auto">
              <a:spcBef>
                <a:spcPts val="0"/>
              </a:spcBef>
              <a:spcAft>
                <a:spcPts val="0"/>
              </a:spcAft>
              <a:defRPr/>
            </a:pPr>
            <a:r>
              <a:rPr lang="en-GB" sz="2800" dirty="0">
                <a:solidFill>
                  <a:srgbClr val="002060"/>
                </a:solidFill>
                <a:latin typeface="+mn-lt"/>
                <a:cs typeface="+mn-cs"/>
                <a:hlinkClick r:id="rId3"/>
              </a:rPr>
              <a:t>E-mail: info@tnrf.org</a:t>
            </a:r>
            <a:endParaRPr lang="en-GB" sz="2800" dirty="0">
              <a:solidFill>
                <a:srgbClr val="002060"/>
              </a:solidFill>
              <a:latin typeface="+mn-lt"/>
              <a:cs typeface="+mn-cs"/>
            </a:endParaRPr>
          </a:p>
          <a:p>
            <a:pPr algn="ctr" fontAlgn="auto">
              <a:spcBef>
                <a:spcPts val="0"/>
              </a:spcBef>
              <a:spcAft>
                <a:spcPts val="0"/>
              </a:spcAft>
              <a:defRPr/>
            </a:pPr>
            <a:r>
              <a:rPr lang="en-GB" sz="2800" dirty="0">
                <a:solidFill>
                  <a:srgbClr val="002060"/>
                </a:solidFill>
                <a:latin typeface="+mn-lt"/>
                <a:cs typeface="+mn-cs"/>
                <a:hlinkClick r:id="rId4"/>
              </a:rPr>
              <a:t>Website: www.tnrf.org</a:t>
            </a:r>
            <a:endParaRPr lang="en-GB" sz="2800" dirty="0">
              <a:solidFill>
                <a:srgbClr val="002060"/>
              </a:solidFill>
              <a:latin typeface="+mn-lt"/>
              <a:cs typeface="+mn-cs"/>
            </a:endParaRPr>
          </a:p>
          <a:p>
            <a:pPr algn="ctr" fontAlgn="auto">
              <a:spcBef>
                <a:spcPts val="0"/>
              </a:spcBef>
              <a:spcAft>
                <a:spcPts val="0"/>
              </a:spcAft>
              <a:defRPr/>
            </a:pPr>
            <a:endParaRPr lang="en-GB" sz="2800" dirty="0">
              <a:solidFill>
                <a:srgbClr val="002060"/>
              </a:solidFill>
              <a:latin typeface="+mn-lt"/>
              <a:cs typeface="+mn-cs"/>
            </a:endParaRPr>
          </a:p>
          <a:p>
            <a:pPr algn="ctr" fontAlgn="auto">
              <a:spcBef>
                <a:spcPts val="0"/>
              </a:spcBef>
              <a:spcAft>
                <a:spcPts val="0"/>
              </a:spcAft>
              <a:defRPr/>
            </a:pPr>
            <a:r>
              <a:rPr lang="en-GB" sz="2800" b="1" dirty="0">
                <a:solidFill>
                  <a:srgbClr val="002060"/>
                </a:solidFill>
                <a:latin typeface="+mn-lt"/>
                <a:cs typeface="+mn-cs"/>
              </a:rPr>
              <a:t>Phone: </a:t>
            </a:r>
            <a:r>
              <a:rPr lang="en-GB" sz="2800" dirty="0">
                <a:solidFill>
                  <a:srgbClr val="002060"/>
                </a:solidFill>
                <a:latin typeface="+mn-lt"/>
                <a:cs typeface="+mn-cs"/>
              </a:rPr>
              <a:t>+255 755 022267</a:t>
            </a:r>
          </a:p>
          <a:p>
            <a:pPr algn="ctr" fontAlgn="auto">
              <a:spcBef>
                <a:spcPts val="0"/>
              </a:spcBef>
              <a:spcAft>
                <a:spcPts val="0"/>
              </a:spcAft>
              <a:defRPr/>
            </a:pPr>
            <a:endParaRPr lang="en-GB" dirty="0">
              <a:latin typeface="+mn-lt"/>
              <a:cs typeface="+mn-cs"/>
            </a:endParaRPr>
          </a:p>
        </p:txBody>
      </p:sp>
      <p:pic>
        <p:nvPicPr>
          <p:cNvPr id="18435" name="Picture 2" descr="C:\Users\USER\Documents\TNRF\logos\tnrf_logo_transparent.png"/>
          <p:cNvPicPr>
            <a:picLocks noChangeAspect="1" noChangeArrowheads="1"/>
          </p:cNvPicPr>
          <p:nvPr/>
        </p:nvPicPr>
        <p:blipFill>
          <a:blip r:embed="rId5"/>
          <a:srcRect/>
          <a:stretch>
            <a:fillRect/>
          </a:stretch>
        </p:blipFill>
        <p:spPr bwMode="auto">
          <a:xfrm>
            <a:off x="1981200" y="762000"/>
            <a:ext cx="4786313" cy="1793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76200"/>
            <a:ext cx="7620000" cy="941388"/>
          </a:xfrm>
        </p:spPr>
        <p:txBody>
          <a:bodyPr/>
          <a:lstStyle/>
          <a:p>
            <a:r>
              <a:rPr lang="en-US" b="1" smtClean="0">
                <a:solidFill>
                  <a:srgbClr val="0070C0"/>
                </a:solidFill>
              </a:rPr>
              <a:t>Malengo ya TNRF</a:t>
            </a:r>
          </a:p>
        </p:txBody>
      </p:sp>
      <p:sp>
        <p:nvSpPr>
          <p:cNvPr id="3" name="Content Placeholder 2"/>
          <p:cNvSpPr>
            <a:spLocks noGrp="1"/>
          </p:cNvSpPr>
          <p:nvPr>
            <p:ph idx="1"/>
          </p:nvPr>
        </p:nvSpPr>
        <p:spPr>
          <a:xfrm>
            <a:off x="381000" y="1066800"/>
            <a:ext cx="8610600" cy="5410200"/>
          </a:xfrm>
        </p:spPr>
        <p:txBody>
          <a:bodyPr rtlCol="0">
            <a:noAutofit/>
          </a:bodyPr>
          <a:lstStyle/>
          <a:p>
            <a:pPr fontAlgn="auto">
              <a:spcAft>
                <a:spcPts val="0"/>
              </a:spcAft>
              <a:buFont typeface="Arial" pitchFamily="34" charset="0"/>
              <a:buChar char="•"/>
              <a:defRPr/>
            </a:pPr>
            <a:r>
              <a:rPr lang="af-ZA" dirty="0" smtClean="0"/>
              <a:t>Inalenga kuziba pengo kati ya mahitaji ya wananchi ya usimamizi wa maliasili, na vipaumbele vya sera, sheria na program za  kitaifa kwenye usimamizi wa maliasili  </a:t>
            </a:r>
          </a:p>
          <a:p>
            <a:pPr marL="0" indent="0" fontAlgn="auto">
              <a:spcAft>
                <a:spcPts val="0"/>
              </a:spcAft>
              <a:buFont typeface="Arial" pitchFamily="34" charset="0"/>
              <a:buNone/>
              <a:defRPr/>
            </a:pPr>
            <a:endParaRPr lang="af-ZA" sz="1900" dirty="0" smtClean="0"/>
          </a:p>
          <a:p>
            <a:pPr fontAlgn="auto">
              <a:spcAft>
                <a:spcPts val="0"/>
              </a:spcAft>
              <a:buFont typeface="Arial" pitchFamily="34" charset="0"/>
              <a:buChar char="•"/>
              <a:defRPr/>
            </a:pPr>
            <a:r>
              <a:rPr lang="af-ZA" dirty="0" smtClean="0"/>
              <a:t>Kama Mtandao wa Asasi, TNRF inawaleta pamoja wanachana kuleta mabadiliko kwenye sera na utendaji kwenye sekta ya maliasili, kwa kujenga na kushirikishana maarifa na taarifa, kukuza ujuzi na sauti za wananchi kwa ajili ya utawala bora wa maliasili</a:t>
            </a:r>
            <a:endParaRPr lang="af-ZA"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solidFill>
                  <a:srgbClr val="0070C0"/>
                </a:solidFill>
              </a:rPr>
              <a:t>Maeneo Tunayojikita</a:t>
            </a:r>
          </a:p>
        </p:txBody>
      </p:sp>
      <p:sp>
        <p:nvSpPr>
          <p:cNvPr id="3" name="Content Placeholder 2"/>
          <p:cNvSpPr>
            <a:spLocks noGrp="1"/>
          </p:cNvSpPr>
          <p:nvPr>
            <p:ph idx="1"/>
          </p:nvPr>
        </p:nvSpPr>
        <p:spPr>
          <a:xfrm>
            <a:off x="457200" y="1600200"/>
            <a:ext cx="8305800" cy="4876800"/>
          </a:xfrm>
        </p:spPr>
        <p:txBody>
          <a:bodyPr rtlCol="0">
            <a:noAutofit/>
          </a:bodyPr>
          <a:lstStyle/>
          <a:p>
            <a:pPr marL="742950" indent="-742950" fontAlgn="auto">
              <a:spcAft>
                <a:spcPts val="0"/>
              </a:spcAft>
              <a:buFont typeface="+mj-lt"/>
              <a:buAutoNum type="arabicPeriod"/>
              <a:defRPr/>
            </a:pPr>
            <a:r>
              <a:rPr lang="af-ZA" sz="2400" dirty="0" smtClean="0">
                <a:solidFill>
                  <a:srgbClr val="C00000"/>
                </a:solidFill>
              </a:rPr>
              <a:t>Uwezeshaji wa majukwaa ya majadiliano na midahalo</a:t>
            </a:r>
          </a:p>
          <a:p>
            <a:pPr lvl="2" indent="-342900" fontAlgn="auto">
              <a:spcAft>
                <a:spcPts val="0"/>
              </a:spcAft>
              <a:buFont typeface="Arial" pitchFamily="34" charset="0"/>
              <a:buChar char="•"/>
              <a:defRPr/>
            </a:pPr>
            <a:r>
              <a:rPr lang="af-ZA" i="1" dirty="0" smtClean="0">
                <a:solidFill>
                  <a:schemeClr val="tx1">
                    <a:lumMod val="75000"/>
                    <a:lumOff val="25000"/>
                  </a:schemeClr>
                </a:solidFill>
              </a:rPr>
              <a:t>(PLUP, CC Adapt workshops, Climate Hearings, Forestry Hearings)</a:t>
            </a:r>
          </a:p>
          <a:p>
            <a:pPr marL="742950" indent="-742950" fontAlgn="auto">
              <a:spcAft>
                <a:spcPts val="0"/>
              </a:spcAft>
              <a:buFont typeface="+mj-lt"/>
              <a:buAutoNum type="arabicPeriod"/>
              <a:defRPr/>
            </a:pPr>
            <a:r>
              <a:rPr lang="af-ZA" sz="2400" dirty="0" smtClean="0">
                <a:solidFill>
                  <a:srgbClr val="C00000"/>
                </a:solidFill>
              </a:rPr>
              <a:t>Kukuza  uwekezaji sahihi na wa haki katika masuala ya ardhi </a:t>
            </a:r>
          </a:p>
          <a:p>
            <a:pPr lvl="3" indent="-342900" fontAlgn="auto">
              <a:spcAft>
                <a:spcPts val="0"/>
              </a:spcAft>
              <a:buFont typeface="Arial" pitchFamily="34" charset="0"/>
              <a:buChar char="–"/>
              <a:defRPr/>
            </a:pPr>
            <a:r>
              <a:rPr lang="af-ZA" sz="2400" i="1" dirty="0" smtClean="0">
                <a:solidFill>
                  <a:schemeClr val="tx1">
                    <a:lumMod val="75000"/>
                    <a:lumOff val="25000"/>
                  </a:schemeClr>
                </a:solidFill>
              </a:rPr>
              <a:t>(Legal Tools, MMC)</a:t>
            </a:r>
          </a:p>
          <a:p>
            <a:pPr marL="742950" indent="-742950" fontAlgn="auto">
              <a:spcAft>
                <a:spcPts val="0"/>
              </a:spcAft>
              <a:buFont typeface="+mj-lt"/>
              <a:buAutoNum type="arabicPeriod"/>
              <a:defRPr/>
            </a:pPr>
            <a:r>
              <a:rPr lang="af-ZA" sz="2400" dirty="0" smtClean="0">
                <a:solidFill>
                  <a:srgbClr val="C00000"/>
                </a:solidFill>
              </a:rPr>
              <a:t>Kuwasilisha taarifa mbalimbali kuhusu mabadiliko ya tabianchi </a:t>
            </a:r>
          </a:p>
          <a:p>
            <a:pPr lvl="3" indent="-342900" fontAlgn="auto">
              <a:spcAft>
                <a:spcPts val="0"/>
              </a:spcAft>
              <a:buFont typeface="Arial" pitchFamily="34" charset="0"/>
              <a:buChar char="–"/>
              <a:defRPr/>
            </a:pPr>
            <a:r>
              <a:rPr lang="af-ZA" sz="2400" i="1" dirty="0" smtClean="0">
                <a:solidFill>
                  <a:schemeClr val="tx1">
                    <a:lumMod val="75000"/>
                    <a:lumOff val="25000"/>
                  </a:schemeClr>
                </a:solidFill>
              </a:rPr>
              <a:t>(Resource Mapping, CC Adapt, SRMP)</a:t>
            </a:r>
          </a:p>
          <a:p>
            <a:pPr marL="742950" indent="-742950" fontAlgn="auto">
              <a:spcAft>
                <a:spcPts val="0"/>
              </a:spcAft>
              <a:buFont typeface="+mj-lt"/>
              <a:buAutoNum type="arabicPeriod"/>
              <a:defRPr/>
            </a:pPr>
            <a:r>
              <a:rPr lang="af-ZA" sz="2400" dirty="0" smtClean="0">
                <a:solidFill>
                  <a:srgbClr val="C00000"/>
                </a:solidFill>
              </a:rPr>
              <a:t>Kuimarisha usimamizi wa kijamii wa maliasili  - CBNRM </a:t>
            </a:r>
          </a:p>
          <a:p>
            <a:pPr lvl="3" indent="-342900" fontAlgn="auto">
              <a:spcAft>
                <a:spcPts val="0"/>
              </a:spcAft>
              <a:buFont typeface="Arial" pitchFamily="34" charset="0"/>
              <a:buChar char="–"/>
              <a:defRPr/>
            </a:pPr>
            <a:r>
              <a:rPr lang="af-ZA" sz="2400" i="1" dirty="0">
                <a:solidFill>
                  <a:schemeClr val="tx1">
                    <a:lumMod val="75000"/>
                    <a:lumOff val="25000"/>
                  </a:schemeClr>
                </a:solidFill>
              </a:rPr>
              <a:t>(</a:t>
            </a:r>
            <a:r>
              <a:rPr lang="af-ZA" sz="2400" i="1" dirty="0" smtClean="0">
                <a:solidFill>
                  <a:schemeClr val="tx1">
                    <a:lumMod val="75000"/>
                    <a:lumOff val="25000"/>
                  </a:schemeClr>
                </a:solidFill>
              </a:rPr>
              <a:t>SACF, PP, BFFS-TRIAS, MKUHUMI, </a:t>
            </a:r>
            <a:r>
              <a:rPr lang="af-ZA" sz="2400" b="1" i="1" dirty="0" smtClean="0">
                <a:solidFill>
                  <a:srgbClr val="00B050"/>
                </a:solidFill>
              </a:rPr>
              <a:t>MMC</a:t>
            </a:r>
            <a:r>
              <a:rPr lang="af-ZA" sz="2400" b="1" i="1" dirty="0" smtClean="0">
                <a:solidFill>
                  <a:schemeClr val="tx1">
                    <a:lumMod val="75000"/>
                    <a:lumOff val="25000"/>
                  </a:schemeClr>
                </a:solidFill>
              </a:rPr>
              <a:t>,</a:t>
            </a:r>
            <a:r>
              <a:rPr lang="af-ZA" sz="2400" i="1" dirty="0" smtClean="0">
                <a:solidFill>
                  <a:schemeClr val="tx1">
                    <a:lumMod val="75000"/>
                    <a:lumOff val="25000"/>
                  </a:schemeClr>
                </a:solidFill>
              </a:rPr>
              <a:t>TFWG)</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C:\Users\USER\Documents\TNRF\logos\FCS.png"/>
          <p:cNvPicPr>
            <a:picLocks noChangeAspect="1" noChangeArrowheads="1"/>
          </p:cNvPicPr>
          <p:nvPr/>
        </p:nvPicPr>
        <p:blipFill>
          <a:blip r:embed="rId2"/>
          <a:srcRect/>
          <a:stretch>
            <a:fillRect/>
          </a:stretch>
        </p:blipFill>
        <p:spPr bwMode="auto">
          <a:xfrm>
            <a:off x="2830513" y="1355725"/>
            <a:ext cx="1970087" cy="1479550"/>
          </a:xfrm>
          <a:prstGeom prst="rect">
            <a:avLst/>
          </a:prstGeom>
          <a:noFill/>
          <a:ln w="9525">
            <a:noFill/>
            <a:miter lim="800000"/>
            <a:headEnd/>
            <a:tailEnd/>
          </a:ln>
        </p:spPr>
      </p:pic>
      <p:pic>
        <p:nvPicPr>
          <p:cNvPr id="3080" name="Picture 8" descr="C:\Users\USER\Documents\TNRF\logos\fglg_logo.jpg"/>
          <p:cNvPicPr>
            <a:picLocks noChangeAspect="1" noChangeArrowheads="1"/>
          </p:cNvPicPr>
          <p:nvPr/>
        </p:nvPicPr>
        <p:blipFill>
          <a:blip r:embed="rId3"/>
          <a:srcRect/>
          <a:stretch>
            <a:fillRect/>
          </a:stretch>
        </p:blipFill>
        <p:spPr bwMode="auto">
          <a:xfrm>
            <a:off x="1231900" y="3765550"/>
            <a:ext cx="1174750" cy="1227138"/>
          </a:xfrm>
          <a:prstGeom prst="rect">
            <a:avLst/>
          </a:prstGeom>
          <a:noFill/>
          <a:ln w="9525">
            <a:noFill/>
            <a:miter lim="800000"/>
            <a:headEnd/>
            <a:tailEnd/>
          </a:ln>
        </p:spPr>
      </p:pic>
      <p:sp>
        <p:nvSpPr>
          <p:cNvPr id="6148" name="Title 1"/>
          <p:cNvSpPr>
            <a:spLocks noGrp="1"/>
          </p:cNvSpPr>
          <p:nvPr>
            <p:ph type="title"/>
          </p:nvPr>
        </p:nvSpPr>
        <p:spPr/>
        <p:txBody>
          <a:bodyPr/>
          <a:lstStyle/>
          <a:p>
            <a:r>
              <a:rPr lang="en-US" b="1" smtClean="0">
                <a:solidFill>
                  <a:srgbClr val="0070C0"/>
                </a:solidFill>
              </a:rPr>
              <a:t>Wadau Muhimu wa TNRF</a:t>
            </a:r>
          </a:p>
        </p:txBody>
      </p:sp>
      <p:pic>
        <p:nvPicPr>
          <p:cNvPr id="3075" name="Picture 3" descr="C:\Users\USER\Documents\TNRF\logos\mjumita.png"/>
          <p:cNvPicPr>
            <a:picLocks noChangeAspect="1" noChangeArrowheads="1"/>
          </p:cNvPicPr>
          <p:nvPr/>
        </p:nvPicPr>
        <p:blipFill>
          <a:blip r:embed="rId4"/>
          <a:srcRect/>
          <a:stretch>
            <a:fillRect/>
          </a:stretch>
        </p:blipFill>
        <p:spPr bwMode="auto">
          <a:xfrm>
            <a:off x="387350" y="2665413"/>
            <a:ext cx="1116013" cy="1052512"/>
          </a:xfrm>
          <a:prstGeom prst="rect">
            <a:avLst/>
          </a:prstGeom>
          <a:noFill/>
          <a:ln w="9525">
            <a:noFill/>
            <a:miter lim="800000"/>
            <a:headEnd/>
            <a:tailEnd/>
          </a:ln>
        </p:spPr>
      </p:pic>
      <p:pic>
        <p:nvPicPr>
          <p:cNvPr id="3077" name="Picture 5" descr="C:\Users\USER\Documents\TNRF\logos\IIED_standard_logo(blue).jpg"/>
          <p:cNvPicPr>
            <a:picLocks noChangeAspect="1" noChangeArrowheads="1"/>
          </p:cNvPicPr>
          <p:nvPr/>
        </p:nvPicPr>
        <p:blipFill>
          <a:blip r:embed="rId5"/>
          <a:srcRect/>
          <a:stretch>
            <a:fillRect/>
          </a:stretch>
        </p:blipFill>
        <p:spPr bwMode="auto">
          <a:xfrm>
            <a:off x="1000125" y="1830388"/>
            <a:ext cx="825500" cy="530225"/>
          </a:xfrm>
          <a:prstGeom prst="rect">
            <a:avLst/>
          </a:prstGeom>
          <a:noFill/>
          <a:ln w="9525">
            <a:noFill/>
            <a:miter lim="800000"/>
            <a:headEnd/>
            <a:tailEnd/>
          </a:ln>
        </p:spPr>
      </p:pic>
      <p:pic>
        <p:nvPicPr>
          <p:cNvPr id="3078" name="Picture 6" descr="C:\Users\USER\Documents\TNRF\logos\pwc.tif"/>
          <p:cNvPicPr>
            <a:picLocks noChangeAspect="1" noChangeArrowheads="1"/>
          </p:cNvPicPr>
          <p:nvPr/>
        </p:nvPicPr>
        <p:blipFill>
          <a:blip r:embed="rId6"/>
          <a:srcRect/>
          <a:stretch>
            <a:fillRect/>
          </a:stretch>
        </p:blipFill>
        <p:spPr bwMode="auto">
          <a:xfrm>
            <a:off x="458788" y="5194300"/>
            <a:ext cx="1366837" cy="1160463"/>
          </a:xfrm>
          <a:prstGeom prst="rect">
            <a:avLst/>
          </a:prstGeom>
          <a:noFill/>
          <a:ln w="9525">
            <a:noFill/>
            <a:miter lim="800000"/>
            <a:headEnd/>
            <a:tailEnd/>
          </a:ln>
        </p:spPr>
      </p:pic>
      <p:pic>
        <p:nvPicPr>
          <p:cNvPr id="3079" name="Picture 7" descr="C:\Users\USER\Documents\TNRF\logos\repoalogo_new.gif"/>
          <p:cNvPicPr>
            <a:picLocks noChangeAspect="1" noChangeArrowheads="1"/>
          </p:cNvPicPr>
          <p:nvPr/>
        </p:nvPicPr>
        <p:blipFill>
          <a:blip r:embed="rId7"/>
          <a:srcRect/>
          <a:stretch>
            <a:fillRect/>
          </a:stretch>
        </p:blipFill>
        <p:spPr bwMode="auto">
          <a:xfrm>
            <a:off x="2408238" y="2835275"/>
            <a:ext cx="1276350" cy="914400"/>
          </a:xfrm>
          <a:prstGeom prst="rect">
            <a:avLst/>
          </a:prstGeom>
          <a:noFill/>
          <a:ln w="9525">
            <a:noFill/>
            <a:miter lim="800000"/>
            <a:headEnd/>
            <a:tailEnd/>
          </a:ln>
        </p:spPr>
      </p:pic>
      <p:pic>
        <p:nvPicPr>
          <p:cNvPr id="3082" name="Picture 10" descr="C:\Users\USER\Documents\TNRF\logos\tfcg.png"/>
          <p:cNvPicPr>
            <a:picLocks noChangeAspect="1" noChangeArrowheads="1"/>
          </p:cNvPicPr>
          <p:nvPr/>
        </p:nvPicPr>
        <p:blipFill>
          <a:blip r:embed="rId8"/>
          <a:srcRect/>
          <a:stretch>
            <a:fillRect/>
          </a:stretch>
        </p:blipFill>
        <p:spPr bwMode="auto">
          <a:xfrm>
            <a:off x="6051550" y="3811588"/>
            <a:ext cx="1066800" cy="1250950"/>
          </a:xfrm>
          <a:prstGeom prst="rect">
            <a:avLst/>
          </a:prstGeom>
          <a:noFill/>
          <a:ln w="9525">
            <a:noFill/>
            <a:miter lim="800000"/>
            <a:headEnd/>
            <a:tailEnd/>
          </a:ln>
        </p:spPr>
      </p:pic>
      <p:pic>
        <p:nvPicPr>
          <p:cNvPr id="3084" name="Picture 12" descr="C:\Users\USER\Dropbox\Website\MCDI\MCDI.gif"/>
          <p:cNvPicPr>
            <a:picLocks noChangeAspect="1" noChangeArrowheads="1"/>
          </p:cNvPicPr>
          <p:nvPr/>
        </p:nvPicPr>
        <p:blipFill>
          <a:blip r:embed="rId9"/>
          <a:srcRect/>
          <a:stretch>
            <a:fillRect/>
          </a:stretch>
        </p:blipFill>
        <p:spPr bwMode="auto">
          <a:xfrm>
            <a:off x="4686300" y="2895600"/>
            <a:ext cx="914400" cy="1273175"/>
          </a:xfrm>
          <a:prstGeom prst="rect">
            <a:avLst/>
          </a:prstGeom>
          <a:noFill/>
          <a:ln w="9525">
            <a:noFill/>
            <a:miter lim="800000"/>
            <a:headEnd/>
            <a:tailEnd/>
          </a:ln>
        </p:spPr>
      </p:pic>
      <p:pic>
        <p:nvPicPr>
          <p:cNvPr id="3085" name="Picture 13" descr="C:\Users\USER\Dropbox\Website\LEAT\lOGO.jpg"/>
          <p:cNvPicPr>
            <a:picLocks noChangeAspect="1" noChangeArrowheads="1"/>
          </p:cNvPicPr>
          <p:nvPr/>
        </p:nvPicPr>
        <p:blipFill>
          <a:blip r:embed="rId10"/>
          <a:srcRect/>
          <a:stretch>
            <a:fillRect/>
          </a:stretch>
        </p:blipFill>
        <p:spPr bwMode="auto">
          <a:xfrm>
            <a:off x="6858000" y="2773363"/>
            <a:ext cx="1314450" cy="1117600"/>
          </a:xfrm>
          <a:prstGeom prst="rect">
            <a:avLst/>
          </a:prstGeom>
          <a:noFill/>
          <a:ln w="9525">
            <a:noFill/>
            <a:miter lim="800000"/>
            <a:headEnd/>
            <a:tailEnd/>
          </a:ln>
        </p:spPr>
      </p:pic>
      <p:pic>
        <p:nvPicPr>
          <p:cNvPr id="3086" name="Picture 14" descr="C:\Users\USER\Dropbox\Website\JET\jet-logo.png"/>
          <p:cNvPicPr>
            <a:picLocks noChangeAspect="1" noChangeArrowheads="1"/>
          </p:cNvPicPr>
          <p:nvPr/>
        </p:nvPicPr>
        <p:blipFill>
          <a:blip r:embed="rId11"/>
          <a:srcRect/>
          <a:stretch>
            <a:fillRect/>
          </a:stretch>
        </p:blipFill>
        <p:spPr bwMode="auto">
          <a:xfrm>
            <a:off x="2438400" y="5362575"/>
            <a:ext cx="1600200" cy="830263"/>
          </a:xfrm>
          <a:prstGeom prst="rect">
            <a:avLst/>
          </a:prstGeom>
          <a:noFill/>
          <a:ln w="9525">
            <a:noFill/>
            <a:miter lim="800000"/>
            <a:headEnd/>
            <a:tailEnd/>
          </a:ln>
        </p:spPr>
      </p:pic>
      <p:pic>
        <p:nvPicPr>
          <p:cNvPr id="3087" name="Picture 15" descr="C:\Users\USER\Dropbox\Website\FEMINA\FEMINA-HIP.jpg"/>
          <p:cNvPicPr>
            <a:picLocks noChangeAspect="1" noChangeArrowheads="1"/>
          </p:cNvPicPr>
          <p:nvPr/>
        </p:nvPicPr>
        <p:blipFill>
          <a:blip r:embed="rId12"/>
          <a:srcRect/>
          <a:stretch>
            <a:fillRect/>
          </a:stretch>
        </p:blipFill>
        <p:spPr bwMode="auto">
          <a:xfrm>
            <a:off x="6900863" y="5259388"/>
            <a:ext cx="1011237" cy="1011237"/>
          </a:xfrm>
          <a:prstGeom prst="rect">
            <a:avLst/>
          </a:prstGeom>
          <a:noFill/>
          <a:ln w="9525">
            <a:noFill/>
            <a:miter lim="800000"/>
            <a:headEnd/>
            <a:tailEnd/>
          </a:ln>
        </p:spPr>
      </p:pic>
      <p:pic>
        <p:nvPicPr>
          <p:cNvPr id="3088" name="Picture 16" descr="C:\Users\USER\Dropbox\Website\PolicyForum\POLICY.FORUM.jpg"/>
          <p:cNvPicPr>
            <a:picLocks noChangeAspect="1" noChangeArrowheads="1"/>
          </p:cNvPicPr>
          <p:nvPr/>
        </p:nvPicPr>
        <p:blipFill>
          <a:blip r:embed="rId13"/>
          <a:srcRect/>
          <a:stretch>
            <a:fillRect/>
          </a:stretch>
        </p:blipFill>
        <p:spPr bwMode="auto">
          <a:xfrm>
            <a:off x="4576763" y="5260975"/>
            <a:ext cx="1366837" cy="992188"/>
          </a:xfrm>
          <a:prstGeom prst="rect">
            <a:avLst/>
          </a:prstGeom>
          <a:noFill/>
          <a:ln w="9525">
            <a:noFill/>
            <a:miter lim="800000"/>
            <a:headEnd/>
            <a:tailEnd/>
          </a:ln>
        </p:spPr>
      </p:pic>
      <p:pic>
        <p:nvPicPr>
          <p:cNvPr id="3089" name="Picture 17" descr="C:\Users\USER\Dropbox\Website\TRAFFIC\LOGO.jpg"/>
          <p:cNvPicPr>
            <a:picLocks noChangeAspect="1" noChangeArrowheads="1"/>
          </p:cNvPicPr>
          <p:nvPr/>
        </p:nvPicPr>
        <p:blipFill>
          <a:blip r:embed="rId14"/>
          <a:srcRect/>
          <a:stretch>
            <a:fillRect/>
          </a:stretch>
        </p:blipFill>
        <p:spPr bwMode="auto">
          <a:xfrm>
            <a:off x="4343400" y="4365625"/>
            <a:ext cx="1501775" cy="542925"/>
          </a:xfrm>
          <a:prstGeom prst="rect">
            <a:avLst/>
          </a:prstGeom>
          <a:noFill/>
          <a:ln w="9525">
            <a:noFill/>
            <a:miter lim="800000"/>
            <a:headEnd/>
            <a:tailEnd/>
          </a:ln>
        </p:spPr>
      </p:pic>
      <p:pic>
        <p:nvPicPr>
          <p:cNvPr id="3091" name="Picture 19" descr="C:\Users\USER\Documents\TNRF\care logo lite.gif"/>
          <p:cNvPicPr>
            <a:picLocks noChangeAspect="1" noChangeArrowheads="1"/>
          </p:cNvPicPr>
          <p:nvPr/>
        </p:nvPicPr>
        <p:blipFill>
          <a:blip r:embed="rId15"/>
          <a:srcRect/>
          <a:stretch>
            <a:fillRect/>
          </a:stretch>
        </p:blipFill>
        <p:spPr bwMode="auto">
          <a:xfrm>
            <a:off x="7118350" y="1517650"/>
            <a:ext cx="793750" cy="996950"/>
          </a:xfrm>
          <a:prstGeom prst="rect">
            <a:avLst/>
          </a:prstGeom>
          <a:noFill/>
          <a:ln w="9525">
            <a:noFill/>
            <a:miter lim="800000"/>
            <a:headEnd/>
            <a:tailEnd/>
          </a:ln>
        </p:spPr>
      </p:pic>
      <p:pic>
        <p:nvPicPr>
          <p:cNvPr id="3093" name="Picture 21" descr="http://hornbillunleashed.files.wordpress.com/2011/01/logo-iucn.gif"/>
          <p:cNvPicPr>
            <a:picLocks noChangeAspect="1" noChangeArrowheads="1"/>
          </p:cNvPicPr>
          <p:nvPr/>
        </p:nvPicPr>
        <p:blipFill>
          <a:blip r:embed="rId16"/>
          <a:srcRect/>
          <a:stretch>
            <a:fillRect/>
          </a:stretch>
        </p:blipFill>
        <p:spPr bwMode="auto">
          <a:xfrm>
            <a:off x="5387975" y="1543050"/>
            <a:ext cx="1012825" cy="971550"/>
          </a:xfrm>
          <a:prstGeom prst="rect">
            <a:avLst/>
          </a:prstGeom>
          <a:noFill/>
          <a:ln w="9525">
            <a:noFill/>
            <a:miter lim="800000"/>
            <a:headEnd/>
            <a:tailEnd/>
          </a:ln>
        </p:spPr>
      </p:pic>
      <p:pic>
        <p:nvPicPr>
          <p:cNvPr id="3095" name="Picture 23"/>
          <p:cNvPicPr>
            <a:picLocks noChangeAspect="1" noChangeArrowheads="1"/>
          </p:cNvPicPr>
          <p:nvPr/>
        </p:nvPicPr>
        <p:blipFill>
          <a:blip r:embed="rId17"/>
          <a:srcRect/>
          <a:stretch>
            <a:fillRect/>
          </a:stretch>
        </p:blipFill>
        <p:spPr bwMode="auto">
          <a:xfrm>
            <a:off x="2735263" y="3954463"/>
            <a:ext cx="1303337" cy="9667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090"/>
                                        </p:tgtEl>
                                        <p:attrNameLst>
                                          <p:attrName>style.visibility</p:attrName>
                                        </p:attrNameLst>
                                      </p:cBhvr>
                                      <p:to>
                                        <p:strVal val="visible"/>
                                      </p:to>
                                    </p:set>
                                    <p:animEffect transition="in" filter="fade">
                                      <p:cBhvr>
                                        <p:cTn id="7" dur="250"/>
                                        <p:tgtEl>
                                          <p:spTgt spid="30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93"/>
                                        </p:tgtEl>
                                        <p:attrNameLst>
                                          <p:attrName>style.visibility</p:attrName>
                                        </p:attrNameLst>
                                      </p:cBhvr>
                                      <p:to>
                                        <p:strVal val="visible"/>
                                      </p:to>
                                    </p:set>
                                    <p:animEffect transition="in" filter="fade">
                                      <p:cBhvr>
                                        <p:cTn id="11" dur="250"/>
                                        <p:tgtEl>
                                          <p:spTgt spid="3093"/>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091"/>
                                        </p:tgtEl>
                                        <p:attrNameLst>
                                          <p:attrName>style.visibility</p:attrName>
                                        </p:attrNameLst>
                                      </p:cBhvr>
                                      <p:to>
                                        <p:strVal val="visible"/>
                                      </p:to>
                                    </p:set>
                                    <p:animEffect transition="in" filter="fade">
                                      <p:cBhvr>
                                        <p:cTn id="15" dur="250"/>
                                        <p:tgtEl>
                                          <p:spTgt spid="309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085"/>
                                        </p:tgtEl>
                                        <p:attrNameLst>
                                          <p:attrName>style.visibility</p:attrName>
                                        </p:attrNameLst>
                                      </p:cBhvr>
                                      <p:to>
                                        <p:strVal val="visible"/>
                                      </p:to>
                                    </p:set>
                                    <p:animEffect transition="in" filter="fade">
                                      <p:cBhvr>
                                        <p:cTn id="19" dur="250"/>
                                        <p:tgtEl>
                                          <p:spTgt spid="3085"/>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250"/>
                                        <p:tgtEl>
                                          <p:spTgt spid="307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084"/>
                                        </p:tgtEl>
                                        <p:attrNameLst>
                                          <p:attrName>style.visibility</p:attrName>
                                        </p:attrNameLst>
                                      </p:cBhvr>
                                      <p:to>
                                        <p:strVal val="visible"/>
                                      </p:to>
                                    </p:set>
                                    <p:animEffect transition="in" filter="fade">
                                      <p:cBhvr>
                                        <p:cTn id="27" dur="250"/>
                                        <p:tgtEl>
                                          <p:spTgt spid="3084"/>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095"/>
                                        </p:tgtEl>
                                        <p:attrNameLst>
                                          <p:attrName>style.visibility</p:attrName>
                                        </p:attrNameLst>
                                      </p:cBhvr>
                                      <p:to>
                                        <p:strVal val="visible"/>
                                      </p:to>
                                    </p:set>
                                    <p:animEffect transition="in" filter="fade">
                                      <p:cBhvr>
                                        <p:cTn id="31" dur="500"/>
                                        <p:tgtEl>
                                          <p:spTgt spid="3095"/>
                                        </p:tgtEl>
                                      </p:cBhvr>
                                    </p:animEffect>
                                  </p:childTnLst>
                                </p:cTn>
                              </p:par>
                            </p:childTnLst>
                          </p:cTn>
                        </p:par>
                        <p:par>
                          <p:cTn id="32" fill="hold">
                            <p:stCondLst>
                              <p:cond delay="2250"/>
                            </p:stCondLst>
                            <p:childTnLst>
                              <p:par>
                                <p:cTn id="33" presetID="10" presetClass="entr" presetSubtype="0" fill="hold" nodeType="afterEffect">
                                  <p:stCondLst>
                                    <p:cond delay="0"/>
                                  </p:stCondLst>
                                  <p:childTnLst>
                                    <p:set>
                                      <p:cBhvr>
                                        <p:cTn id="34" dur="1" fill="hold">
                                          <p:stCondLst>
                                            <p:cond delay="0"/>
                                          </p:stCondLst>
                                        </p:cTn>
                                        <p:tgtEl>
                                          <p:spTgt spid="3082"/>
                                        </p:tgtEl>
                                        <p:attrNameLst>
                                          <p:attrName>style.visibility</p:attrName>
                                        </p:attrNameLst>
                                      </p:cBhvr>
                                      <p:to>
                                        <p:strVal val="visible"/>
                                      </p:to>
                                    </p:set>
                                    <p:animEffect transition="in" filter="fade">
                                      <p:cBhvr>
                                        <p:cTn id="35" dur="250"/>
                                        <p:tgtEl>
                                          <p:spTgt spid="3082"/>
                                        </p:tgtEl>
                                      </p:cBhvr>
                                    </p:animEffect>
                                  </p:childTnLst>
                                </p:cTn>
                              </p:par>
                              <p:par>
                                <p:cTn id="36" presetID="10" presetClass="entr" presetSubtype="0" fill="hold" nodeType="withEffect">
                                  <p:stCondLst>
                                    <p:cond delay="0"/>
                                  </p:stCondLst>
                                  <p:childTnLst>
                                    <p:set>
                                      <p:cBhvr>
                                        <p:cTn id="37" dur="1" fill="hold">
                                          <p:stCondLst>
                                            <p:cond delay="0"/>
                                          </p:stCondLst>
                                        </p:cTn>
                                        <p:tgtEl>
                                          <p:spTgt spid="3089"/>
                                        </p:tgtEl>
                                        <p:attrNameLst>
                                          <p:attrName>style.visibility</p:attrName>
                                        </p:attrNameLst>
                                      </p:cBhvr>
                                      <p:to>
                                        <p:strVal val="visible"/>
                                      </p:to>
                                    </p:set>
                                    <p:animEffect transition="in" filter="fade">
                                      <p:cBhvr>
                                        <p:cTn id="38" dur="250"/>
                                        <p:tgtEl>
                                          <p:spTgt spid="308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087"/>
                                        </p:tgtEl>
                                        <p:attrNameLst>
                                          <p:attrName>style.visibility</p:attrName>
                                        </p:attrNameLst>
                                      </p:cBhvr>
                                      <p:to>
                                        <p:strVal val="visible"/>
                                      </p:to>
                                    </p:set>
                                    <p:animEffect transition="in" filter="fade">
                                      <p:cBhvr>
                                        <p:cTn id="42" dur="250"/>
                                        <p:tgtEl>
                                          <p:spTgt spid="3087"/>
                                        </p:tgtEl>
                                      </p:cBhvr>
                                    </p:animEffect>
                                  </p:childTnLst>
                                </p:cTn>
                              </p:par>
                            </p:childTnLst>
                          </p:cTn>
                        </p:par>
                        <p:par>
                          <p:cTn id="43" fill="hold">
                            <p:stCondLst>
                              <p:cond delay="2750"/>
                            </p:stCondLst>
                            <p:childTnLst>
                              <p:par>
                                <p:cTn id="44" presetID="10" presetClass="entr" presetSubtype="0" fill="hold" nodeType="afterEffect">
                                  <p:stCondLst>
                                    <p:cond delay="0"/>
                                  </p:stCondLst>
                                  <p:childTnLst>
                                    <p:set>
                                      <p:cBhvr>
                                        <p:cTn id="45" dur="1" fill="hold">
                                          <p:stCondLst>
                                            <p:cond delay="0"/>
                                          </p:stCondLst>
                                        </p:cTn>
                                        <p:tgtEl>
                                          <p:spTgt spid="3088"/>
                                        </p:tgtEl>
                                        <p:attrNameLst>
                                          <p:attrName>style.visibility</p:attrName>
                                        </p:attrNameLst>
                                      </p:cBhvr>
                                      <p:to>
                                        <p:strVal val="visible"/>
                                      </p:to>
                                    </p:set>
                                    <p:animEffect transition="in" filter="fade">
                                      <p:cBhvr>
                                        <p:cTn id="46" dur="250"/>
                                        <p:tgtEl>
                                          <p:spTgt spid="3088"/>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3086"/>
                                        </p:tgtEl>
                                        <p:attrNameLst>
                                          <p:attrName>style.visibility</p:attrName>
                                        </p:attrNameLst>
                                      </p:cBhvr>
                                      <p:to>
                                        <p:strVal val="visible"/>
                                      </p:to>
                                    </p:set>
                                    <p:animEffect transition="in" filter="fade">
                                      <p:cBhvr>
                                        <p:cTn id="50" dur="250"/>
                                        <p:tgtEl>
                                          <p:spTgt spid="3086"/>
                                        </p:tgtEl>
                                      </p:cBhvr>
                                    </p:animEffect>
                                  </p:childTnLst>
                                </p:cTn>
                              </p:par>
                            </p:childTnLst>
                          </p:cTn>
                        </p:par>
                        <p:par>
                          <p:cTn id="51" fill="hold">
                            <p:stCondLst>
                              <p:cond delay="3250"/>
                            </p:stCondLst>
                            <p:childTnLst>
                              <p:par>
                                <p:cTn id="52" presetID="10" presetClass="entr" presetSubtype="0" fill="hold" nodeType="afterEffect">
                                  <p:stCondLst>
                                    <p:cond delay="0"/>
                                  </p:stCondLst>
                                  <p:childTnLst>
                                    <p:set>
                                      <p:cBhvr>
                                        <p:cTn id="53" dur="1" fill="hold">
                                          <p:stCondLst>
                                            <p:cond delay="0"/>
                                          </p:stCondLst>
                                        </p:cTn>
                                        <p:tgtEl>
                                          <p:spTgt spid="3080"/>
                                        </p:tgtEl>
                                        <p:attrNameLst>
                                          <p:attrName>style.visibility</p:attrName>
                                        </p:attrNameLst>
                                      </p:cBhvr>
                                      <p:to>
                                        <p:strVal val="visible"/>
                                      </p:to>
                                    </p:set>
                                    <p:animEffect transition="in" filter="fade">
                                      <p:cBhvr>
                                        <p:cTn id="54" dur="250"/>
                                        <p:tgtEl>
                                          <p:spTgt spid="3080"/>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3079"/>
                                        </p:tgtEl>
                                        <p:attrNameLst>
                                          <p:attrName>style.visibility</p:attrName>
                                        </p:attrNameLst>
                                      </p:cBhvr>
                                      <p:to>
                                        <p:strVal val="visible"/>
                                      </p:to>
                                    </p:set>
                                    <p:animEffect transition="in" filter="fade">
                                      <p:cBhvr>
                                        <p:cTn id="58" dur="250"/>
                                        <p:tgtEl>
                                          <p:spTgt spid="3079"/>
                                        </p:tgtEl>
                                      </p:cBhvr>
                                    </p:animEffect>
                                  </p:childTnLst>
                                </p:cTn>
                              </p:par>
                            </p:childTnLst>
                          </p:cTn>
                        </p:par>
                        <p:par>
                          <p:cTn id="59" fill="hold">
                            <p:stCondLst>
                              <p:cond delay="3750"/>
                            </p:stCondLst>
                            <p:childTnLst>
                              <p:par>
                                <p:cTn id="60" presetID="10" presetClass="entr" presetSubtype="0" fill="hold" nodeType="afterEffect">
                                  <p:stCondLst>
                                    <p:cond delay="0"/>
                                  </p:stCondLst>
                                  <p:childTnLst>
                                    <p:set>
                                      <p:cBhvr>
                                        <p:cTn id="61" dur="1" fill="hold">
                                          <p:stCondLst>
                                            <p:cond delay="0"/>
                                          </p:stCondLst>
                                        </p:cTn>
                                        <p:tgtEl>
                                          <p:spTgt spid="3075"/>
                                        </p:tgtEl>
                                        <p:attrNameLst>
                                          <p:attrName>style.visibility</p:attrName>
                                        </p:attrNameLst>
                                      </p:cBhvr>
                                      <p:to>
                                        <p:strVal val="visible"/>
                                      </p:to>
                                    </p:set>
                                    <p:animEffect transition="in" filter="fade">
                                      <p:cBhvr>
                                        <p:cTn id="62" dur="250"/>
                                        <p:tgtEl>
                                          <p:spTgt spid="3075"/>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3078"/>
                                        </p:tgtEl>
                                        <p:attrNameLst>
                                          <p:attrName>style.visibility</p:attrName>
                                        </p:attrNameLst>
                                      </p:cBhvr>
                                      <p:to>
                                        <p:strVal val="visible"/>
                                      </p:to>
                                    </p:set>
                                    <p:animEffect transition="in" filter="fade">
                                      <p:cBhvr>
                                        <p:cTn id="66" dur="25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rgbClr val="0070C0"/>
                </a:solidFill>
              </a:rPr>
              <a:t>Mafanikio ya TNRF</a:t>
            </a:r>
          </a:p>
        </p:txBody>
      </p:sp>
      <p:sp>
        <p:nvSpPr>
          <p:cNvPr id="3" name="Content Placeholder 2"/>
          <p:cNvSpPr>
            <a:spLocks noGrp="1"/>
          </p:cNvSpPr>
          <p:nvPr>
            <p:ph idx="1"/>
          </p:nvPr>
        </p:nvSpPr>
        <p:spPr>
          <a:xfrm>
            <a:off x="457200" y="1447800"/>
            <a:ext cx="8001000" cy="4953000"/>
          </a:xfrm>
        </p:spPr>
        <p:txBody>
          <a:bodyPr rtlCol="0">
            <a:normAutofit fontScale="92500" lnSpcReduction="10000"/>
          </a:bodyPr>
          <a:lstStyle/>
          <a:p>
            <a:pPr marL="571500" indent="-457200" fontAlgn="auto">
              <a:spcAft>
                <a:spcPts val="0"/>
              </a:spcAft>
              <a:buFont typeface="+mj-lt"/>
              <a:buAutoNum type="arabicPeriod"/>
              <a:defRPr/>
            </a:pPr>
            <a:r>
              <a:rPr lang="af-ZA" sz="2800" dirty="0" smtClean="0"/>
              <a:t>Ni kitovu cha taarifa na habari kuhusu maliasili Tanzania. Tuna tovuti yenye taarifa nyingi sana, vitabu, majarida, machapisho mbalimbali yanayohusu masuala ya maliasili Tanzania na kwingineko duniani.</a:t>
            </a:r>
          </a:p>
          <a:p>
            <a:pPr lvl="2" fontAlgn="auto">
              <a:spcAft>
                <a:spcPts val="0"/>
              </a:spcAft>
              <a:buFont typeface="Arial" pitchFamily="34" charset="0"/>
              <a:buChar char="•"/>
              <a:defRPr/>
            </a:pPr>
            <a:r>
              <a:rPr lang="af-ZA" sz="2200" i="1" dirty="0" smtClean="0">
                <a:solidFill>
                  <a:srgbClr val="00B0F0"/>
                </a:solidFill>
              </a:rPr>
              <a:t>Kwa mwaka uliopita, zaidi ya watu </a:t>
            </a:r>
            <a:r>
              <a:rPr lang="af-ZA" sz="2200" b="1" i="1" dirty="0" smtClean="0">
                <a:solidFill>
                  <a:srgbClr val="00B0F0"/>
                </a:solidFill>
              </a:rPr>
              <a:t>30,000</a:t>
            </a:r>
            <a:r>
              <a:rPr lang="af-ZA" sz="2200" i="1" dirty="0" smtClean="0">
                <a:solidFill>
                  <a:srgbClr val="00B0F0"/>
                </a:solidFill>
              </a:rPr>
              <a:t> walivinjari tovuti yetu na kupakua machapisho zaidi ya mara  </a:t>
            </a:r>
            <a:r>
              <a:rPr lang="af-ZA" sz="2200" b="1" i="1" dirty="0" smtClean="0">
                <a:solidFill>
                  <a:srgbClr val="00B0F0"/>
                </a:solidFill>
              </a:rPr>
              <a:t>44,000</a:t>
            </a:r>
            <a:r>
              <a:rPr lang="af-ZA" b="1" i="1" dirty="0" smtClean="0">
                <a:solidFill>
                  <a:srgbClr val="00B0F0"/>
                </a:solidFill>
              </a:rPr>
              <a:t>.</a:t>
            </a:r>
          </a:p>
          <a:p>
            <a:pPr marL="1120140" lvl="2" indent="-342900" fontAlgn="auto">
              <a:spcAft>
                <a:spcPts val="0"/>
              </a:spcAft>
              <a:buFont typeface="+mj-lt"/>
              <a:buAutoNum type="arabicPeriod"/>
              <a:defRPr/>
            </a:pPr>
            <a:endParaRPr lang="af-ZA" dirty="0" smtClean="0"/>
          </a:p>
          <a:p>
            <a:pPr marL="571500" indent="-457200" fontAlgn="auto">
              <a:spcAft>
                <a:spcPts val="0"/>
              </a:spcAft>
              <a:buFont typeface="+mj-lt"/>
              <a:buAutoNum type="arabicPeriod"/>
              <a:defRPr/>
            </a:pPr>
            <a:r>
              <a:rPr lang="af-ZA" sz="2800" dirty="0" smtClean="0"/>
              <a:t>Ni shirika pekee nchini linatoa habari za maliasili kwa njia ya </a:t>
            </a:r>
            <a:r>
              <a:rPr lang="af-ZA" sz="2800" b="1" dirty="0" smtClean="0"/>
              <a:t>majarida pepe </a:t>
            </a:r>
            <a:r>
              <a:rPr lang="af-ZA" sz="2800" dirty="0" smtClean="0"/>
              <a:t>yanayotoka karibu kila wiki. Wadau waliojisajili wanapokea taarifa/habari hizo kwa njia ya mtandao kila wiki.</a:t>
            </a:r>
          </a:p>
          <a:p>
            <a:pPr lvl="2" fontAlgn="auto">
              <a:spcAft>
                <a:spcPts val="0"/>
              </a:spcAft>
              <a:buFont typeface="Arial" pitchFamily="34" charset="0"/>
              <a:buChar char="•"/>
              <a:defRPr/>
            </a:pPr>
            <a:r>
              <a:rPr lang="af-ZA" sz="2200" i="1" dirty="0" smtClean="0">
                <a:solidFill>
                  <a:srgbClr val="00B0F0"/>
                </a:solidFill>
              </a:rPr>
              <a:t>Mwaka 2012 - tumetuma majarida pepe zaidi ya 200, kwa mwaka huu tayari tumeshatuma zaidi ya 80</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solidFill>
                  <a:srgbClr val="0070C0"/>
                </a:solidFill>
              </a:rPr>
              <a:t>Mafanikio ya TNRF….</a:t>
            </a:r>
          </a:p>
        </p:txBody>
      </p:sp>
      <p:sp>
        <p:nvSpPr>
          <p:cNvPr id="8195" name="Content Placeholder 2"/>
          <p:cNvSpPr>
            <a:spLocks noGrp="1"/>
          </p:cNvSpPr>
          <p:nvPr>
            <p:ph idx="1"/>
          </p:nvPr>
        </p:nvSpPr>
        <p:spPr>
          <a:xfrm>
            <a:off x="457200" y="1447800"/>
            <a:ext cx="8001000" cy="4953000"/>
          </a:xfrm>
        </p:spPr>
        <p:txBody>
          <a:bodyPr/>
          <a:lstStyle/>
          <a:p>
            <a:pPr marL="571500" indent="-457200">
              <a:buFont typeface="Calibri" pitchFamily="34" charset="0"/>
              <a:buAutoNum type="arabicPeriod" startAt="3"/>
            </a:pPr>
            <a:r>
              <a:rPr lang="af-ZA" sz="2800" smtClean="0"/>
              <a:t>Tumechapisha na kusambaza zaidi ya </a:t>
            </a:r>
            <a:r>
              <a:rPr lang="af-ZA" sz="2800" b="1" smtClean="0">
                <a:solidFill>
                  <a:srgbClr val="00B0F0"/>
                </a:solidFill>
              </a:rPr>
              <a:t>matoleo </a:t>
            </a:r>
            <a:r>
              <a:rPr lang="af-ZA" sz="2800" smtClean="0">
                <a:solidFill>
                  <a:srgbClr val="00B0F0"/>
                </a:solidFill>
              </a:rPr>
              <a:t>100 ya machapisho </a:t>
            </a:r>
            <a:r>
              <a:rPr lang="af-ZA" sz="2800" smtClean="0"/>
              <a:t>yanayohusu maliasili nchini</a:t>
            </a:r>
          </a:p>
        </p:txBody>
      </p:sp>
      <p:pic>
        <p:nvPicPr>
          <p:cNvPr id="5122" name="Picture 25" descr="Description: https://d2q0qd5iz04n9u.cloudfront.net/_ssl/proxy.php/http/gallery.mailchimp.com/10f7cad1da82f6755dd87887f/files/lol_brief.jpg"/>
          <p:cNvPicPr>
            <a:picLocks noChangeAspect="1" noChangeArrowheads="1"/>
          </p:cNvPicPr>
          <p:nvPr/>
        </p:nvPicPr>
        <p:blipFill>
          <a:blip r:embed="rId2"/>
          <a:srcRect/>
          <a:stretch>
            <a:fillRect/>
          </a:stretch>
        </p:blipFill>
        <p:spPr bwMode="auto">
          <a:xfrm>
            <a:off x="1036638" y="2573338"/>
            <a:ext cx="788987" cy="1081087"/>
          </a:xfrm>
          <a:prstGeom prst="rect">
            <a:avLst/>
          </a:prstGeom>
          <a:noFill/>
          <a:ln w="9525">
            <a:noFill/>
            <a:miter lim="800000"/>
            <a:headEnd/>
            <a:tailEnd/>
          </a:ln>
        </p:spPr>
      </p:pic>
      <p:pic>
        <p:nvPicPr>
          <p:cNvPr id="5123" name="Picture 23" descr="Description: https://d2q0qd5iz04n9u.cloudfront.net/_ssl/proxy.php/http/gallery.mailchimp.com/10f7cad1da82f6755dd87887f/files/int_pastoralists.jpg"/>
          <p:cNvPicPr>
            <a:picLocks noChangeAspect="1" noChangeArrowheads="1"/>
          </p:cNvPicPr>
          <p:nvPr/>
        </p:nvPicPr>
        <p:blipFill>
          <a:blip r:embed="rId3"/>
          <a:srcRect/>
          <a:stretch>
            <a:fillRect/>
          </a:stretch>
        </p:blipFill>
        <p:spPr bwMode="auto">
          <a:xfrm>
            <a:off x="2222500" y="2536825"/>
            <a:ext cx="820738" cy="1117600"/>
          </a:xfrm>
          <a:prstGeom prst="rect">
            <a:avLst/>
          </a:prstGeom>
          <a:noFill/>
          <a:ln w="9525">
            <a:noFill/>
            <a:miter lim="800000"/>
            <a:headEnd/>
            <a:tailEnd/>
          </a:ln>
        </p:spPr>
      </p:pic>
      <p:pic>
        <p:nvPicPr>
          <p:cNvPr id="5124" name="Picture 19" descr="Description: https://d2q0qd5iz04n9u.cloudfront.net/_ssl/proxy.php/http/gallery.mailchimp.com/10f7cad1da82f6755dd87887f/files/care_1.jpg"/>
          <p:cNvPicPr>
            <a:picLocks noChangeAspect="1" noChangeArrowheads="1"/>
          </p:cNvPicPr>
          <p:nvPr/>
        </p:nvPicPr>
        <p:blipFill>
          <a:blip r:embed="rId4"/>
          <a:srcRect/>
          <a:stretch>
            <a:fillRect/>
          </a:stretch>
        </p:blipFill>
        <p:spPr bwMode="auto">
          <a:xfrm>
            <a:off x="3275013" y="2438400"/>
            <a:ext cx="911225" cy="1239838"/>
          </a:xfrm>
          <a:prstGeom prst="rect">
            <a:avLst/>
          </a:prstGeom>
          <a:noFill/>
          <a:ln w="9525">
            <a:noFill/>
            <a:miter lim="800000"/>
            <a:headEnd/>
            <a:tailEnd/>
          </a:ln>
        </p:spPr>
      </p:pic>
      <p:pic>
        <p:nvPicPr>
          <p:cNvPr id="5125" name="Picture 15" descr="Description: https://d2q0qd5iz04n9u.cloudfront.net/_ssl/proxy.php/http/gallery.mailchimp.com/10f7cad1da82f6755dd87887f/files/wma_north.jpg"/>
          <p:cNvPicPr>
            <a:picLocks noChangeAspect="1" noChangeArrowheads="1"/>
          </p:cNvPicPr>
          <p:nvPr/>
        </p:nvPicPr>
        <p:blipFill>
          <a:blip r:embed="rId5"/>
          <a:srcRect/>
          <a:stretch>
            <a:fillRect/>
          </a:stretch>
        </p:blipFill>
        <p:spPr bwMode="auto">
          <a:xfrm>
            <a:off x="4262438" y="2573338"/>
            <a:ext cx="890587" cy="1004887"/>
          </a:xfrm>
          <a:prstGeom prst="rect">
            <a:avLst/>
          </a:prstGeom>
          <a:noFill/>
          <a:ln w="9525">
            <a:noFill/>
            <a:miter lim="800000"/>
            <a:headEnd/>
            <a:tailEnd/>
          </a:ln>
        </p:spPr>
      </p:pic>
      <p:pic>
        <p:nvPicPr>
          <p:cNvPr id="5126" name="Picture 11" descr="Description: https://d2q0qd5iz04n9u.cloudfront.net/_ssl/proxy.php/http/gallery.mailchimp.com/10f7cad1da82f6755dd87887f/files/genderreport.jpg"/>
          <p:cNvPicPr>
            <a:picLocks noChangeAspect="1" noChangeArrowheads="1"/>
          </p:cNvPicPr>
          <p:nvPr/>
        </p:nvPicPr>
        <p:blipFill>
          <a:blip r:embed="rId6"/>
          <a:srcRect/>
          <a:stretch>
            <a:fillRect/>
          </a:stretch>
        </p:blipFill>
        <p:spPr bwMode="auto">
          <a:xfrm>
            <a:off x="5232400" y="2482850"/>
            <a:ext cx="812800" cy="1022350"/>
          </a:xfrm>
          <a:prstGeom prst="rect">
            <a:avLst/>
          </a:prstGeom>
          <a:noFill/>
          <a:ln w="9525">
            <a:noFill/>
            <a:miter lim="800000"/>
            <a:headEnd/>
            <a:tailEnd/>
          </a:ln>
        </p:spPr>
      </p:pic>
      <p:pic>
        <p:nvPicPr>
          <p:cNvPr id="5127" name="Picture 9" descr="Description: https://d2q0qd5iz04n9u.cloudfront.net/_ssl/proxy.php/http/gallery.mailchimp.com/10f7cad1da82f6755dd87887f/files/tnrf_odi.jpg"/>
          <p:cNvPicPr>
            <a:picLocks noChangeAspect="1" noChangeArrowheads="1"/>
          </p:cNvPicPr>
          <p:nvPr/>
        </p:nvPicPr>
        <p:blipFill>
          <a:blip r:embed="rId7"/>
          <a:srcRect/>
          <a:stretch>
            <a:fillRect/>
          </a:stretch>
        </p:blipFill>
        <p:spPr bwMode="auto">
          <a:xfrm>
            <a:off x="3835400" y="4084638"/>
            <a:ext cx="833438" cy="1027112"/>
          </a:xfrm>
          <a:prstGeom prst="rect">
            <a:avLst/>
          </a:prstGeom>
          <a:noFill/>
          <a:ln w="9525">
            <a:noFill/>
            <a:miter lim="800000"/>
            <a:headEnd/>
            <a:tailEnd/>
          </a:ln>
        </p:spPr>
      </p:pic>
      <p:pic>
        <p:nvPicPr>
          <p:cNvPr id="5128" name="Picture 13" descr="Description: https://d2q0qd5iz04n9u.cloudfront.net/_ssl/proxy.php/http/gallery.mailchimp.com/10f7cad1da82f6755dd87887f/files/redd_realities.jpg"/>
          <p:cNvPicPr>
            <a:picLocks noChangeAspect="1" noChangeArrowheads="1"/>
          </p:cNvPicPr>
          <p:nvPr/>
        </p:nvPicPr>
        <p:blipFill>
          <a:blip r:embed="rId8"/>
          <a:srcRect/>
          <a:stretch>
            <a:fillRect/>
          </a:stretch>
        </p:blipFill>
        <p:spPr bwMode="auto">
          <a:xfrm>
            <a:off x="5180013" y="4219575"/>
            <a:ext cx="830262" cy="830263"/>
          </a:xfrm>
          <a:prstGeom prst="rect">
            <a:avLst/>
          </a:prstGeom>
          <a:noFill/>
          <a:ln w="9525">
            <a:noFill/>
            <a:miter lim="800000"/>
            <a:headEnd/>
            <a:tailEnd/>
          </a:ln>
        </p:spPr>
      </p:pic>
      <p:pic>
        <p:nvPicPr>
          <p:cNvPr id="5129" name="Picture 7" descr="Description: https://d2q0qd5iz04n9u.cloudfront.net/_ssl/proxy.php/http/gallery.mailchimp.com/10f7cad1da82f6755dd87887f/files/fccbrief.jpg"/>
          <p:cNvPicPr>
            <a:picLocks noChangeAspect="1" noChangeArrowheads="1"/>
          </p:cNvPicPr>
          <p:nvPr/>
        </p:nvPicPr>
        <p:blipFill>
          <a:blip r:embed="rId9"/>
          <a:srcRect/>
          <a:stretch>
            <a:fillRect/>
          </a:stretch>
        </p:blipFill>
        <p:spPr bwMode="auto">
          <a:xfrm>
            <a:off x="7377113" y="2486025"/>
            <a:ext cx="842962" cy="1147763"/>
          </a:xfrm>
          <a:prstGeom prst="rect">
            <a:avLst/>
          </a:prstGeom>
          <a:noFill/>
          <a:ln w="9525">
            <a:noFill/>
            <a:miter lim="800000"/>
            <a:headEnd/>
            <a:tailEnd/>
          </a:ln>
        </p:spPr>
      </p:pic>
      <p:pic>
        <p:nvPicPr>
          <p:cNvPr id="5130" name="Picture 1" descr="Description: https://d2q0qd5iz04n9u.cloudfront.net/_ssl/proxy.php/http/gallery.mailchimp.com/10f7cad1da82f6755dd87887f/files/strengtheningvoices.jpg"/>
          <p:cNvPicPr>
            <a:picLocks noChangeAspect="1" noChangeArrowheads="1"/>
          </p:cNvPicPr>
          <p:nvPr/>
        </p:nvPicPr>
        <p:blipFill>
          <a:blip r:embed="rId10"/>
          <a:srcRect/>
          <a:stretch>
            <a:fillRect/>
          </a:stretch>
        </p:blipFill>
        <p:spPr bwMode="auto">
          <a:xfrm>
            <a:off x="6197600" y="2536825"/>
            <a:ext cx="939800" cy="1296988"/>
          </a:xfrm>
          <a:prstGeom prst="rect">
            <a:avLst/>
          </a:prstGeom>
          <a:noFill/>
          <a:ln w="9525">
            <a:noFill/>
            <a:miter lim="800000"/>
            <a:headEnd/>
            <a:tailEnd/>
          </a:ln>
        </p:spPr>
      </p:pic>
      <p:pic>
        <p:nvPicPr>
          <p:cNvPr id="5131" name="Picture 11"/>
          <p:cNvPicPr>
            <a:picLocks noChangeAspect="1" noChangeArrowheads="1"/>
          </p:cNvPicPr>
          <p:nvPr/>
        </p:nvPicPr>
        <p:blipFill>
          <a:blip r:embed="rId11"/>
          <a:srcRect/>
          <a:stretch>
            <a:fillRect/>
          </a:stretch>
        </p:blipFill>
        <p:spPr bwMode="auto">
          <a:xfrm>
            <a:off x="1500188" y="3983038"/>
            <a:ext cx="711200" cy="1009650"/>
          </a:xfrm>
          <a:prstGeom prst="rect">
            <a:avLst/>
          </a:prstGeom>
          <a:noFill/>
          <a:ln w="9525">
            <a:noFill/>
            <a:miter lim="800000"/>
            <a:headEnd/>
            <a:tailEnd/>
          </a:ln>
        </p:spPr>
      </p:pic>
      <p:pic>
        <p:nvPicPr>
          <p:cNvPr id="5132" name="Picture 12"/>
          <p:cNvPicPr>
            <a:picLocks noChangeAspect="1" noChangeArrowheads="1"/>
          </p:cNvPicPr>
          <p:nvPr/>
        </p:nvPicPr>
        <p:blipFill>
          <a:blip r:embed="rId12"/>
          <a:srcRect/>
          <a:stretch>
            <a:fillRect/>
          </a:stretch>
        </p:blipFill>
        <p:spPr bwMode="auto">
          <a:xfrm>
            <a:off x="2660650" y="4008438"/>
            <a:ext cx="744538" cy="1054100"/>
          </a:xfrm>
          <a:prstGeom prst="rect">
            <a:avLst/>
          </a:prstGeom>
          <a:noFill/>
          <a:ln w="9525">
            <a:noFill/>
            <a:miter lim="800000"/>
            <a:headEnd/>
            <a:tailEnd/>
          </a:ln>
        </p:spPr>
      </p:pic>
      <p:pic>
        <p:nvPicPr>
          <p:cNvPr id="5133" name="Picture 13"/>
          <p:cNvPicPr>
            <a:picLocks noChangeAspect="1" noChangeArrowheads="1"/>
          </p:cNvPicPr>
          <p:nvPr/>
        </p:nvPicPr>
        <p:blipFill>
          <a:blip r:embed="rId13"/>
          <a:srcRect/>
          <a:stretch>
            <a:fillRect/>
          </a:stretch>
        </p:blipFill>
        <p:spPr bwMode="auto">
          <a:xfrm>
            <a:off x="3124200" y="5527675"/>
            <a:ext cx="731838" cy="1022350"/>
          </a:xfrm>
          <a:prstGeom prst="rect">
            <a:avLst/>
          </a:prstGeom>
          <a:noFill/>
          <a:ln w="9525">
            <a:noFill/>
            <a:miter lim="800000"/>
            <a:headEnd/>
            <a:tailEnd/>
          </a:ln>
        </p:spPr>
      </p:pic>
      <p:pic>
        <p:nvPicPr>
          <p:cNvPr id="5134" name="Picture 14"/>
          <p:cNvPicPr>
            <a:picLocks noChangeAspect="1" noChangeArrowheads="1"/>
          </p:cNvPicPr>
          <p:nvPr/>
        </p:nvPicPr>
        <p:blipFill>
          <a:blip r:embed="rId14"/>
          <a:srcRect/>
          <a:stretch>
            <a:fillRect/>
          </a:stretch>
        </p:blipFill>
        <p:spPr bwMode="auto">
          <a:xfrm>
            <a:off x="7429500" y="4992688"/>
            <a:ext cx="766763" cy="1092200"/>
          </a:xfrm>
          <a:prstGeom prst="rect">
            <a:avLst/>
          </a:prstGeom>
          <a:noFill/>
          <a:ln w="9525">
            <a:noFill/>
            <a:miter lim="800000"/>
            <a:headEnd/>
            <a:tailEnd/>
          </a:ln>
        </p:spPr>
      </p:pic>
      <p:pic>
        <p:nvPicPr>
          <p:cNvPr id="5135" name="Picture 15"/>
          <p:cNvPicPr>
            <a:picLocks noChangeAspect="1" noChangeArrowheads="1"/>
          </p:cNvPicPr>
          <p:nvPr/>
        </p:nvPicPr>
        <p:blipFill>
          <a:blip r:embed="rId15"/>
          <a:srcRect/>
          <a:stretch>
            <a:fillRect/>
          </a:stretch>
        </p:blipFill>
        <p:spPr bwMode="auto">
          <a:xfrm>
            <a:off x="936625" y="5118100"/>
            <a:ext cx="1285875" cy="1290638"/>
          </a:xfrm>
          <a:prstGeom prst="rect">
            <a:avLst/>
          </a:prstGeom>
          <a:noFill/>
          <a:ln w="9525">
            <a:noFill/>
            <a:miter lim="800000"/>
            <a:headEnd/>
            <a:tailEnd/>
          </a:ln>
        </p:spPr>
      </p:pic>
      <p:pic>
        <p:nvPicPr>
          <p:cNvPr id="5136" name="Picture 16"/>
          <p:cNvPicPr>
            <a:picLocks noChangeAspect="1" noChangeArrowheads="1"/>
          </p:cNvPicPr>
          <p:nvPr/>
        </p:nvPicPr>
        <p:blipFill>
          <a:blip r:embed="rId16"/>
          <a:srcRect/>
          <a:stretch>
            <a:fillRect/>
          </a:stretch>
        </p:blipFill>
        <p:spPr bwMode="auto">
          <a:xfrm>
            <a:off x="6126163" y="4714875"/>
            <a:ext cx="852487" cy="1198563"/>
          </a:xfrm>
          <a:prstGeom prst="rect">
            <a:avLst/>
          </a:prstGeom>
          <a:noFill/>
          <a:ln w="9525">
            <a:noFill/>
            <a:miter lim="800000"/>
            <a:headEnd/>
            <a:tailEnd/>
          </a:ln>
        </p:spPr>
      </p:pic>
      <p:pic>
        <p:nvPicPr>
          <p:cNvPr id="5137" name="Picture 17"/>
          <p:cNvPicPr>
            <a:picLocks noChangeAspect="1" noChangeArrowheads="1"/>
          </p:cNvPicPr>
          <p:nvPr/>
        </p:nvPicPr>
        <p:blipFill>
          <a:blip r:embed="rId17"/>
          <a:srcRect/>
          <a:stretch>
            <a:fillRect/>
          </a:stretch>
        </p:blipFill>
        <p:spPr bwMode="auto">
          <a:xfrm>
            <a:off x="4495800" y="5470525"/>
            <a:ext cx="971550" cy="977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Scale>
                                      <p:cBhvr>
                                        <p:cTn id="7" dur="25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5122"/>
                                        </p:tgtEl>
                                        <p:attrNameLst>
                                          <p:attrName>ppt_x</p:attrName>
                                          <p:attrName>ppt_y</p:attrName>
                                        </p:attrNameLst>
                                      </p:cBhvr>
                                    </p:animMotion>
                                    <p:animEffect transition="in" filter="fade">
                                      <p:cBhvr>
                                        <p:cTn id="9" dur="250"/>
                                        <p:tgtEl>
                                          <p:spTgt spid="5122"/>
                                        </p:tgtEl>
                                      </p:cBhvr>
                                    </p:animEffect>
                                  </p:childTnLst>
                                </p:cTn>
                              </p:par>
                            </p:childTnLst>
                          </p:cTn>
                        </p:par>
                        <p:par>
                          <p:cTn id="10" fill="hold">
                            <p:stCondLst>
                              <p:cond delay="250"/>
                            </p:stCondLst>
                            <p:childTnLst>
                              <p:par>
                                <p:cTn id="11" presetID="52"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Scale>
                                      <p:cBhvr>
                                        <p:cTn id="13" dur="250" decel="50000" fill="hold">
                                          <p:stCondLst>
                                            <p:cond delay="0"/>
                                          </p:stCondLst>
                                        </p:cTn>
                                        <p:tgtEl>
                                          <p:spTgt spid="5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50" decel="50000" fill="hold">
                                          <p:stCondLst>
                                            <p:cond delay="0"/>
                                          </p:stCondLst>
                                        </p:cTn>
                                        <p:tgtEl>
                                          <p:spTgt spid="5123"/>
                                        </p:tgtEl>
                                        <p:attrNameLst>
                                          <p:attrName>ppt_x</p:attrName>
                                          <p:attrName>ppt_y</p:attrName>
                                        </p:attrNameLst>
                                      </p:cBhvr>
                                    </p:animMotion>
                                    <p:animEffect transition="in" filter="fade">
                                      <p:cBhvr>
                                        <p:cTn id="15" dur="250"/>
                                        <p:tgtEl>
                                          <p:spTgt spid="5123"/>
                                        </p:tgtEl>
                                      </p:cBhvr>
                                    </p:animEffect>
                                  </p:childTnLst>
                                </p:cTn>
                              </p:par>
                            </p:childTnLst>
                          </p:cTn>
                        </p:par>
                        <p:par>
                          <p:cTn id="16" fill="hold">
                            <p:stCondLst>
                              <p:cond delay="500"/>
                            </p:stCondLst>
                            <p:childTnLst>
                              <p:par>
                                <p:cTn id="17" presetID="52" presetClass="entr" presetSubtype="0"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Scale>
                                      <p:cBhvr>
                                        <p:cTn id="19" dur="250" decel="50000" fill="hold">
                                          <p:stCondLst>
                                            <p:cond delay="0"/>
                                          </p:stCondLst>
                                        </p:cTn>
                                        <p:tgtEl>
                                          <p:spTgt spid="5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50" decel="50000" fill="hold">
                                          <p:stCondLst>
                                            <p:cond delay="0"/>
                                          </p:stCondLst>
                                        </p:cTn>
                                        <p:tgtEl>
                                          <p:spTgt spid="5124"/>
                                        </p:tgtEl>
                                        <p:attrNameLst>
                                          <p:attrName>ppt_x</p:attrName>
                                          <p:attrName>ppt_y</p:attrName>
                                        </p:attrNameLst>
                                      </p:cBhvr>
                                    </p:animMotion>
                                    <p:animEffect transition="in" filter="fade">
                                      <p:cBhvr>
                                        <p:cTn id="21" dur="250"/>
                                        <p:tgtEl>
                                          <p:spTgt spid="5124"/>
                                        </p:tgtEl>
                                      </p:cBhvr>
                                    </p:animEffect>
                                  </p:childTnLst>
                                </p:cTn>
                              </p:par>
                            </p:childTnLst>
                          </p:cTn>
                        </p:par>
                        <p:par>
                          <p:cTn id="22" fill="hold">
                            <p:stCondLst>
                              <p:cond delay="750"/>
                            </p:stCondLst>
                            <p:childTnLst>
                              <p:par>
                                <p:cTn id="23" presetID="52" presetClass="entr" presetSubtype="0" fill="hold" nodeType="afterEffect">
                                  <p:stCondLst>
                                    <p:cond delay="0"/>
                                  </p:stCondLst>
                                  <p:childTnLst>
                                    <p:set>
                                      <p:cBhvr>
                                        <p:cTn id="24" dur="1" fill="hold">
                                          <p:stCondLst>
                                            <p:cond delay="0"/>
                                          </p:stCondLst>
                                        </p:cTn>
                                        <p:tgtEl>
                                          <p:spTgt spid="5125"/>
                                        </p:tgtEl>
                                        <p:attrNameLst>
                                          <p:attrName>style.visibility</p:attrName>
                                        </p:attrNameLst>
                                      </p:cBhvr>
                                      <p:to>
                                        <p:strVal val="visible"/>
                                      </p:to>
                                    </p:set>
                                    <p:animScale>
                                      <p:cBhvr>
                                        <p:cTn id="25" dur="250" decel="50000" fill="hold">
                                          <p:stCondLst>
                                            <p:cond delay="0"/>
                                          </p:stCondLst>
                                        </p:cTn>
                                        <p:tgtEl>
                                          <p:spTgt spid="5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50" decel="50000" fill="hold">
                                          <p:stCondLst>
                                            <p:cond delay="0"/>
                                          </p:stCondLst>
                                        </p:cTn>
                                        <p:tgtEl>
                                          <p:spTgt spid="5125"/>
                                        </p:tgtEl>
                                        <p:attrNameLst>
                                          <p:attrName>ppt_x</p:attrName>
                                          <p:attrName>ppt_y</p:attrName>
                                        </p:attrNameLst>
                                      </p:cBhvr>
                                    </p:animMotion>
                                    <p:animEffect transition="in" filter="fade">
                                      <p:cBhvr>
                                        <p:cTn id="27" dur="250"/>
                                        <p:tgtEl>
                                          <p:spTgt spid="5125"/>
                                        </p:tgtEl>
                                      </p:cBhvr>
                                    </p:animEffect>
                                  </p:childTnLst>
                                </p:cTn>
                              </p:par>
                            </p:childTnLst>
                          </p:cTn>
                        </p:par>
                        <p:par>
                          <p:cTn id="28" fill="hold">
                            <p:stCondLst>
                              <p:cond delay="1000"/>
                            </p:stCondLst>
                            <p:childTnLst>
                              <p:par>
                                <p:cTn id="29" presetID="52" presetClass="entr" presetSubtype="0" fill="hold" nodeType="afterEffect">
                                  <p:stCondLst>
                                    <p:cond delay="0"/>
                                  </p:stCondLst>
                                  <p:childTnLst>
                                    <p:set>
                                      <p:cBhvr>
                                        <p:cTn id="30" dur="1" fill="hold">
                                          <p:stCondLst>
                                            <p:cond delay="0"/>
                                          </p:stCondLst>
                                        </p:cTn>
                                        <p:tgtEl>
                                          <p:spTgt spid="5126"/>
                                        </p:tgtEl>
                                        <p:attrNameLst>
                                          <p:attrName>style.visibility</p:attrName>
                                        </p:attrNameLst>
                                      </p:cBhvr>
                                      <p:to>
                                        <p:strVal val="visible"/>
                                      </p:to>
                                    </p:set>
                                    <p:animScale>
                                      <p:cBhvr>
                                        <p:cTn id="31" dur="250" decel="50000" fill="hold">
                                          <p:stCondLst>
                                            <p:cond delay="0"/>
                                          </p:stCondLst>
                                        </p:cTn>
                                        <p:tgtEl>
                                          <p:spTgt spid="5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50" decel="50000" fill="hold">
                                          <p:stCondLst>
                                            <p:cond delay="0"/>
                                          </p:stCondLst>
                                        </p:cTn>
                                        <p:tgtEl>
                                          <p:spTgt spid="5126"/>
                                        </p:tgtEl>
                                        <p:attrNameLst>
                                          <p:attrName>ppt_x</p:attrName>
                                          <p:attrName>ppt_y</p:attrName>
                                        </p:attrNameLst>
                                      </p:cBhvr>
                                    </p:animMotion>
                                    <p:animEffect transition="in" filter="fade">
                                      <p:cBhvr>
                                        <p:cTn id="33" dur="250"/>
                                        <p:tgtEl>
                                          <p:spTgt spid="5126"/>
                                        </p:tgtEl>
                                      </p:cBhvr>
                                    </p:animEffect>
                                  </p:childTnLst>
                                </p:cTn>
                              </p:par>
                            </p:childTnLst>
                          </p:cTn>
                        </p:par>
                        <p:par>
                          <p:cTn id="34" fill="hold">
                            <p:stCondLst>
                              <p:cond delay="1250"/>
                            </p:stCondLst>
                            <p:childTnLst>
                              <p:par>
                                <p:cTn id="35" presetID="52" presetClass="entr" presetSubtype="0" fill="hold" nodeType="afterEffect">
                                  <p:stCondLst>
                                    <p:cond delay="0"/>
                                  </p:stCondLst>
                                  <p:childTnLst>
                                    <p:set>
                                      <p:cBhvr>
                                        <p:cTn id="36" dur="1" fill="hold">
                                          <p:stCondLst>
                                            <p:cond delay="0"/>
                                          </p:stCondLst>
                                        </p:cTn>
                                        <p:tgtEl>
                                          <p:spTgt spid="5130"/>
                                        </p:tgtEl>
                                        <p:attrNameLst>
                                          <p:attrName>style.visibility</p:attrName>
                                        </p:attrNameLst>
                                      </p:cBhvr>
                                      <p:to>
                                        <p:strVal val="visible"/>
                                      </p:to>
                                    </p:set>
                                    <p:animScale>
                                      <p:cBhvr>
                                        <p:cTn id="37" dur="250" decel="50000" fill="hold">
                                          <p:stCondLst>
                                            <p:cond delay="0"/>
                                          </p:stCondLst>
                                        </p:cTn>
                                        <p:tgtEl>
                                          <p:spTgt spid="51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130"/>
                                        </p:tgtEl>
                                        <p:attrNameLst>
                                          <p:attrName>ppt_x</p:attrName>
                                          <p:attrName>ppt_y</p:attrName>
                                        </p:attrNameLst>
                                      </p:cBhvr>
                                    </p:animMotion>
                                    <p:animEffect transition="in" filter="fade">
                                      <p:cBhvr>
                                        <p:cTn id="39" dur="250"/>
                                        <p:tgtEl>
                                          <p:spTgt spid="5130"/>
                                        </p:tgtEl>
                                      </p:cBhvr>
                                    </p:animEffect>
                                  </p:childTnLst>
                                </p:cTn>
                              </p:par>
                            </p:childTnLst>
                          </p:cTn>
                        </p:par>
                        <p:par>
                          <p:cTn id="40" fill="hold">
                            <p:stCondLst>
                              <p:cond delay="1500"/>
                            </p:stCondLst>
                            <p:childTnLst>
                              <p:par>
                                <p:cTn id="41" presetID="52" presetClass="entr" presetSubtype="0" fill="hold" nodeType="afterEffect">
                                  <p:stCondLst>
                                    <p:cond delay="0"/>
                                  </p:stCondLst>
                                  <p:childTnLst>
                                    <p:set>
                                      <p:cBhvr>
                                        <p:cTn id="42" dur="1" fill="hold">
                                          <p:stCondLst>
                                            <p:cond delay="0"/>
                                          </p:stCondLst>
                                        </p:cTn>
                                        <p:tgtEl>
                                          <p:spTgt spid="5129"/>
                                        </p:tgtEl>
                                        <p:attrNameLst>
                                          <p:attrName>style.visibility</p:attrName>
                                        </p:attrNameLst>
                                      </p:cBhvr>
                                      <p:to>
                                        <p:strVal val="visible"/>
                                      </p:to>
                                    </p:set>
                                    <p:animScale>
                                      <p:cBhvr>
                                        <p:cTn id="43" dur="250" decel="50000" fill="hold">
                                          <p:stCondLst>
                                            <p:cond delay="0"/>
                                          </p:stCondLst>
                                        </p:cTn>
                                        <p:tgtEl>
                                          <p:spTgt spid="5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50" decel="50000" fill="hold">
                                          <p:stCondLst>
                                            <p:cond delay="0"/>
                                          </p:stCondLst>
                                        </p:cTn>
                                        <p:tgtEl>
                                          <p:spTgt spid="5129"/>
                                        </p:tgtEl>
                                        <p:attrNameLst>
                                          <p:attrName>ppt_x</p:attrName>
                                          <p:attrName>ppt_y</p:attrName>
                                        </p:attrNameLst>
                                      </p:cBhvr>
                                    </p:animMotion>
                                    <p:animEffect transition="in" filter="fade">
                                      <p:cBhvr>
                                        <p:cTn id="45" dur="250"/>
                                        <p:tgtEl>
                                          <p:spTgt spid="5129"/>
                                        </p:tgtEl>
                                      </p:cBhvr>
                                    </p:animEffect>
                                  </p:childTnLst>
                                </p:cTn>
                              </p:par>
                            </p:childTnLst>
                          </p:cTn>
                        </p:par>
                        <p:par>
                          <p:cTn id="46" fill="hold">
                            <p:stCondLst>
                              <p:cond delay="1750"/>
                            </p:stCondLst>
                            <p:childTnLst>
                              <p:par>
                                <p:cTn id="47" presetID="52" presetClass="entr" presetSubtype="0" fill="hold" nodeType="afterEffect">
                                  <p:stCondLst>
                                    <p:cond delay="0"/>
                                  </p:stCondLst>
                                  <p:childTnLst>
                                    <p:set>
                                      <p:cBhvr>
                                        <p:cTn id="48" dur="1" fill="hold">
                                          <p:stCondLst>
                                            <p:cond delay="0"/>
                                          </p:stCondLst>
                                        </p:cTn>
                                        <p:tgtEl>
                                          <p:spTgt spid="5134"/>
                                        </p:tgtEl>
                                        <p:attrNameLst>
                                          <p:attrName>style.visibility</p:attrName>
                                        </p:attrNameLst>
                                      </p:cBhvr>
                                      <p:to>
                                        <p:strVal val="visible"/>
                                      </p:to>
                                    </p:set>
                                    <p:animScale>
                                      <p:cBhvr>
                                        <p:cTn id="49" dur="250" decel="50000" fill="hold">
                                          <p:stCondLst>
                                            <p:cond delay="0"/>
                                          </p:stCondLst>
                                        </p:cTn>
                                        <p:tgtEl>
                                          <p:spTgt spid="51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5134"/>
                                        </p:tgtEl>
                                        <p:attrNameLst>
                                          <p:attrName>ppt_x</p:attrName>
                                          <p:attrName>ppt_y</p:attrName>
                                        </p:attrNameLst>
                                      </p:cBhvr>
                                    </p:animMotion>
                                    <p:animEffect transition="in" filter="fade">
                                      <p:cBhvr>
                                        <p:cTn id="51" dur="250"/>
                                        <p:tgtEl>
                                          <p:spTgt spid="5134"/>
                                        </p:tgtEl>
                                      </p:cBhvr>
                                    </p:animEffect>
                                  </p:childTnLst>
                                </p:cTn>
                              </p:par>
                            </p:childTnLst>
                          </p:cTn>
                        </p:par>
                        <p:par>
                          <p:cTn id="52" fill="hold">
                            <p:stCondLst>
                              <p:cond delay="2000"/>
                            </p:stCondLst>
                            <p:childTnLst>
                              <p:par>
                                <p:cTn id="53" presetID="52" presetClass="entr" presetSubtype="0" fill="hold" nodeType="afterEffect">
                                  <p:stCondLst>
                                    <p:cond delay="0"/>
                                  </p:stCondLst>
                                  <p:childTnLst>
                                    <p:set>
                                      <p:cBhvr>
                                        <p:cTn id="54" dur="1" fill="hold">
                                          <p:stCondLst>
                                            <p:cond delay="0"/>
                                          </p:stCondLst>
                                        </p:cTn>
                                        <p:tgtEl>
                                          <p:spTgt spid="5136"/>
                                        </p:tgtEl>
                                        <p:attrNameLst>
                                          <p:attrName>style.visibility</p:attrName>
                                        </p:attrNameLst>
                                      </p:cBhvr>
                                      <p:to>
                                        <p:strVal val="visible"/>
                                      </p:to>
                                    </p:set>
                                    <p:animScale>
                                      <p:cBhvr>
                                        <p:cTn id="55" dur="250" decel="50000" fill="hold">
                                          <p:stCondLst>
                                            <p:cond delay="0"/>
                                          </p:stCondLst>
                                        </p:cTn>
                                        <p:tgtEl>
                                          <p:spTgt spid="51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250" decel="50000" fill="hold">
                                          <p:stCondLst>
                                            <p:cond delay="0"/>
                                          </p:stCondLst>
                                        </p:cTn>
                                        <p:tgtEl>
                                          <p:spTgt spid="5136"/>
                                        </p:tgtEl>
                                        <p:attrNameLst>
                                          <p:attrName>ppt_x</p:attrName>
                                          <p:attrName>ppt_y</p:attrName>
                                        </p:attrNameLst>
                                      </p:cBhvr>
                                    </p:animMotion>
                                    <p:animEffect transition="in" filter="fade">
                                      <p:cBhvr>
                                        <p:cTn id="57" dur="250"/>
                                        <p:tgtEl>
                                          <p:spTgt spid="5136"/>
                                        </p:tgtEl>
                                      </p:cBhvr>
                                    </p:animEffect>
                                  </p:childTnLst>
                                </p:cTn>
                              </p:par>
                            </p:childTnLst>
                          </p:cTn>
                        </p:par>
                        <p:par>
                          <p:cTn id="58" fill="hold">
                            <p:stCondLst>
                              <p:cond delay="2250"/>
                            </p:stCondLst>
                            <p:childTnLst>
                              <p:par>
                                <p:cTn id="59" presetID="52" presetClass="entr" presetSubtype="0" fill="hold" nodeType="afterEffect">
                                  <p:stCondLst>
                                    <p:cond delay="0"/>
                                  </p:stCondLst>
                                  <p:childTnLst>
                                    <p:set>
                                      <p:cBhvr>
                                        <p:cTn id="60" dur="1" fill="hold">
                                          <p:stCondLst>
                                            <p:cond delay="0"/>
                                          </p:stCondLst>
                                        </p:cTn>
                                        <p:tgtEl>
                                          <p:spTgt spid="5128"/>
                                        </p:tgtEl>
                                        <p:attrNameLst>
                                          <p:attrName>style.visibility</p:attrName>
                                        </p:attrNameLst>
                                      </p:cBhvr>
                                      <p:to>
                                        <p:strVal val="visible"/>
                                      </p:to>
                                    </p:set>
                                    <p:animScale>
                                      <p:cBhvr>
                                        <p:cTn id="61" dur="250" decel="50000" fill="hold">
                                          <p:stCondLst>
                                            <p:cond delay="0"/>
                                          </p:stCondLst>
                                        </p:cTn>
                                        <p:tgtEl>
                                          <p:spTgt spid="5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250" decel="50000" fill="hold">
                                          <p:stCondLst>
                                            <p:cond delay="0"/>
                                          </p:stCondLst>
                                        </p:cTn>
                                        <p:tgtEl>
                                          <p:spTgt spid="5128"/>
                                        </p:tgtEl>
                                        <p:attrNameLst>
                                          <p:attrName>ppt_x</p:attrName>
                                          <p:attrName>ppt_y</p:attrName>
                                        </p:attrNameLst>
                                      </p:cBhvr>
                                    </p:animMotion>
                                    <p:animEffect transition="in" filter="fade">
                                      <p:cBhvr>
                                        <p:cTn id="63" dur="250"/>
                                        <p:tgtEl>
                                          <p:spTgt spid="5128"/>
                                        </p:tgtEl>
                                      </p:cBhvr>
                                    </p:animEffect>
                                  </p:childTnLst>
                                </p:cTn>
                              </p:par>
                            </p:childTnLst>
                          </p:cTn>
                        </p:par>
                        <p:par>
                          <p:cTn id="64" fill="hold">
                            <p:stCondLst>
                              <p:cond delay="2500"/>
                            </p:stCondLst>
                            <p:childTnLst>
                              <p:par>
                                <p:cTn id="65" presetID="52" presetClass="entr" presetSubtype="0" fill="hold" nodeType="afterEffect">
                                  <p:stCondLst>
                                    <p:cond delay="0"/>
                                  </p:stCondLst>
                                  <p:childTnLst>
                                    <p:set>
                                      <p:cBhvr>
                                        <p:cTn id="66" dur="1" fill="hold">
                                          <p:stCondLst>
                                            <p:cond delay="0"/>
                                          </p:stCondLst>
                                        </p:cTn>
                                        <p:tgtEl>
                                          <p:spTgt spid="5127"/>
                                        </p:tgtEl>
                                        <p:attrNameLst>
                                          <p:attrName>style.visibility</p:attrName>
                                        </p:attrNameLst>
                                      </p:cBhvr>
                                      <p:to>
                                        <p:strVal val="visible"/>
                                      </p:to>
                                    </p:set>
                                    <p:animScale>
                                      <p:cBhvr>
                                        <p:cTn id="67" dur="250" decel="50000" fill="hold">
                                          <p:stCondLst>
                                            <p:cond delay="0"/>
                                          </p:stCondLst>
                                        </p:cTn>
                                        <p:tgtEl>
                                          <p:spTgt spid="5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5127"/>
                                        </p:tgtEl>
                                        <p:attrNameLst>
                                          <p:attrName>ppt_x</p:attrName>
                                          <p:attrName>ppt_y</p:attrName>
                                        </p:attrNameLst>
                                      </p:cBhvr>
                                    </p:animMotion>
                                    <p:animEffect transition="in" filter="fade">
                                      <p:cBhvr>
                                        <p:cTn id="69" dur="250"/>
                                        <p:tgtEl>
                                          <p:spTgt spid="5127"/>
                                        </p:tgtEl>
                                      </p:cBhvr>
                                    </p:animEffect>
                                  </p:childTnLst>
                                </p:cTn>
                              </p:par>
                            </p:childTnLst>
                          </p:cTn>
                        </p:par>
                        <p:par>
                          <p:cTn id="70" fill="hold">
                            <p:stCondLst>
                              <p:cond delay="2750"/>
                            </p:stCondLst>
                            <p:childTnLst>
                              <p:par>
                                <p:cTn id="71" presetID="52" presetClass="entr" presetSubtype="0" fill="hold" nodeType="afterEffect">
                                  <p:stCondLst>
                                    <p:cond delay="0"/>
                                  </p:stCondLst>
                                  <p:childTnLst>
                                    <p:set>
                                      <p:cBhvr>
                                        <p:cTn id="72" dur="1" fill="hold">
                                          <p:stCondLst>
                                            <p:cond delay="0"/>
                                          </p:stCondLst>
                                        </p:cTn>
                                        <p:tgtEl>
                                          <p:spTgt spid="5132"/>
                                        </p:tgtEl>
                                        <p:attrNameLst>
                                          <p:attrName>style.visibility</p:attrName>
                                        </p:attrNameLst>
                                      </p:cBhvr>
                                      <p:to>
                                        <p:strVal val="visible"/>
                                      </p:to>
                                    </p:set>
                                    <p:animScale>
                                      <p:cBhvr>
                                        <p:cTn id="73" dur="250" decel="50000" fill="hold">
                                          <p:stCondLst>
                                            <p:cond delay="0"/>
                                          </p:stCondLst>
                                        </p:cTn>
                                        <p:tgtEl>
                                          <p:spTgt spid="51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50" decel="50000" fill="hold">
                                          <p:stCondLst>
                                            <p:cond delay="0"/>
                                          </p:stCondLst>
                                        </p:cTn>
                                        <p:tgtEl>
                                          <p:spTgt spid="5132"/>
                                        </p:tgtEl>
                                        <p:attrNameLst>
                                          <p:attrName>ppt_x</p:attrName>
                                          <p:attrName>ppt_y</p:attrName>
                                        </p:attrNameLst>
                                      </p:cBhvr>
                                    </p:animMotion>
                                    <p:animEffect transition="in" filter="fade">
                                      <p:cBhvr>
                                        <p:cTn id="75" dur="250"/>
                                        <p:tgtEl>
                                          <p:spTgt spid="5132"/>
                                        </p:tgtEl>
                                      </p:cBhvr>
                                    </p:animEffect>
                                  </p:childTnLst>
                                </p:cTn>
                              </p:par>
                            </p:childTnLst>
                          </p:cTn>
                        </p:par>
                        <p:par>
                          <p:cTn id="76" fill="hold">
                            <p:stCondLst>
                              <p:cond delay="3000"/>
                            </p:stCondLst>
                            <p:childTnLst>
                              <p:par>
                                <p:cTn id="77" presetID="52" presetClass="entr" presetSubtype="0" fill="hold" nodeType="afterEffect">
                                  <p:stCondLst>
                                    <p:cond delay="0"/>
                                  </p:stCondLst>
                                  <p:childTnLst>
                                    <p:set>
                                      <p:cBhvr>
                                        <p:cTn id="78" dur="1" fill="hold">
                                          <p:stCondLst>
                                            <p:cond delay="0"/>
                                          </p:stCondLst>
                                        </p:cTn>
                                        <p:tgtEl>
                                          <p:spTgt spid="5131"/>
                                        </p:tgtEl>
                                        <p:attrNameLst>
                                          <p:attrName>style.visibility</p:attrName>
                                        </p:attrNameLst>
                                      </p:cBhvr>
                                      <p:to>
                                        <p:strVal val="visible"/>
                                      </p:to>
                                    </p:set>
                                    <p:animScale>
                                      <p:cBhvr>
                                        <p:cTn id="79" dur="250" decel="50000" fill="hold">
                                          <p:stCondLst>
                                            <p:cond delay="0"/>
                                          </p:stCondLst>
                                        </p:cTn>
                                        <p:tgtEl>
                                          <p:spTgt spid="5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250" decel="50000" fill="hold">
                                          <p:stCondLst>
                                            <p:cond delay="0"/>
                                          </p:stCondLst>
                                        </p:cTn>
                                        <p:tgtEl>
                                          <p:spTgt spid="5131"/>
                                        </p:tgtEl>
                                        <p:attrNameLst>
                                          <p:attrName>ppt_x</p:attrName>
                                          <p:attrName>ppt_y</p:attrName>
                                        </p:attrNameLst>
                                      </p:cBhvr>
                                    </p:animMotion>
                                    <p:animEffect transition="in" filter="fade">
                                      <p:cBhvr>
                                        <p:cTn id="81" dur="250"/>
                                        <p:tgtEl>
                                          <p:spTgt spid="5131"/>
                                        </p:tgtEl>
                                      </p:cBhvr>
                                    </p:animEffect>
                                  </p:childTnLst>
                                </p:cTn>
                              </p:par>
                            </p:childTnLst>
                          </p:cTn>
                        </p:par>
                        <p:par>
                          <p:cTn id="82" fill="hold">
                            <p:stCondLst>
                              <p:cond delay="3250"/>
                            </p:stCondLst>
                            <p:childTnLst>
                              <p:par>
                                <p:cTn id="83" presetID="52" presetClass="entr" presetSubtype="0" fill="hold" nodeType="afterEffect">
                                  <p:stCondLst>
                                    <p:cond delay="0"/>
                                  </p:stCondLst>
                                  <p:childTnLst>
                                    <p:set>
                                      <p:cBhvr>
                                        <p:cTn id="84" dur="1" fill="hold">
                                          <p:stCondLst>
                                            <p:cond delay="0"/>
                                          </p:stCondLst>
                                        </p:cTn>
                                        <p:tgtEl>
                                          <p:spTgt spid="5135"/>
                                        </p:tgtEl>
                                        <p:attrNameLst>
                                          <p:attrName>style.visibility</p:attrName>
                                        </p:attrNameLst>
                                      </p:cBhvr>
                                      <p:to>
                                        <p:strVal val="visible"/>
                                      </p:to>
                                    </p:set>
                                    <p:animScale>
                                      <p:cBhvr>
                                        <p:cTn id="85" dur="250" decel="50000" fill="hold">
                                          <p:stCondLst>
                                            <p:cond delay="0"/>
                                          </p:stCondLst>
                                        </p:cTn>
                                        <p:tgtEl>
                                          <p:spTgt spid="51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250" decel="50000" fill="hold">
                                          <p:stCondLst>
                                            <p:cond delay="0"/>
                                          </p:stCondLst>
                                        </p:cTn>
                                        <p:tgtEl>
                                          <p:spTgt spid="5135"/>
                                        </p:tgtEl>
                                        <p:attrNameLst>
                                          <p:attrName>ppt_x</p:attrName>
                                          <p:attrName>ppt_y</p:attrName>
                                        </p:attrNameLst>
                                      </p:cBhvr>
                                    </p:animMotion>
                                    <p:animEffect transition="in" filter="fade">
                                      <p:cBhvr>
                                        <p:cTn id="87" dur="250"/>
                                        <p:tgtEl>
                                          <p:spTgt spid="5135"/>
                                        </p:tgtEl>
                                      </p:cBhvr>
                                    </p:animEffect>
                                  </p:childTnLst>
                                </p:cTn>
                              </p:par>
                            </p:childTnLst>
                          </p:cTn>
                        </p:par>
                        <p:par>
                          <p:cTn id="88" fill="hold">
                            <p:stCondLst>
                              <p:cond delay="3500"/>
                            </p:stCondLst>
                            <p:childTnLst>
                              <p:par>
                                <p:cTn id="89" presetID="52" presetClass="entr" presetSubtype="0" fill="hold" nodeType="afterEffect">
                                  <p:stCondLst>
                                    <p:cond delay="0"/>
                                  </p:stCondLst>
                                  <p:childTnLst>
                                    <p:set>
                                      <p:cBhvr>
                                        <p:cTn id="90" dur="1" fill="hold">
                                          <p:stCondLst>
                                            <p:cond delay="0"/>
                                          </p:stCondLst>
                                        </p:cTn>
                                        <p:tgtEl>
                                          <p:spTgt spid="5133"/>
                                        </p:tgtEl>
                                        <p:attrNameLst>
                                          <p:attrName>style.visibility</p:attrName>
                                        </p:attrNameLst>
                                      </p:cBhvr>
                                      <p:to>
                                        <p:strVal val="visible"/>
                                      </p:to>
                                    </p:set>
                                    <p:animScale>
                                      <p:cBhvr>
                                        <p:cTn id="91" dur="250" decel="50000" fill="hold">
                                          <p:stCondLst>
                                            <p:cond delay="0"/>
                                          </p:stCondLst>
                                        </p:cTn>
                                        <p:tgtEl>
                                          <p:spTgt spid="51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250" decel="50000" fill="hold">
                                          <p:stCondLst>
                                            <p:cond delay="0"/>
                                          </p:stCondLst>
                                        </p:cTn>
                                        <p:tgtEl>
                                          <p:spTgt spid="5133"/>
                                        </p:tgtEl>
                                        <p:attrNameLst>
                                          <p:attrName>ppt_x</p:attrName>
                                          <p:attrName>ppt_y</p:attrName>
                                        </p:attrNameLst>
                                      </p:cBhvr>
                                    </p:animMotion>
                                    <p:animEffect transition="in" filter="fade">
                                      <p:cBhvr>
                                        <p:cTn id="93" dur="250"/>
                                        <p:tgtEl>
                                          <p:spTgt spid="5133"/>
                                        </p:tgtEl>
                                      </p:cBhvr>
                                    </p:animEffect>
                                  </p:childTnLst>
                                </p:cTn>
                              </p:par>
                            </p:childTnLst>
                          </p:cTn>
                        </p:par>
                        <p:par>
                          <p:cTn id="94" fill="hold">
                            <p:stCondLst>
                              <p:cond delay="3750"/>
                            </p:stCondLst>
                            <p:childTnLst>
                              <p:par>
                                <p:cTn id="95" presetID="52" presetClass="entr" presetSubtype="0" fill="hold" nodeType="afterEffect">
                                  <p:stCondLst>
                                    <p:cond delay="0"/>
                                  </p:stCondLst>
                                  <p:childTnLst>
                                    <p:set>
                                      <p:cBhvr>
                                        <p:cTn id="96" dur="1" fill="hold">
                                          <p:stCondLst>
                                            <p:cond delay="0"/>
                                          </p:stCondLst>
                                        </p:cTn>
                                        <p:tgtEl>
                                          <p:spTgt spid="5137"/>
                                        </p:tgtEl>
                                        <p:attrNameLst>
                                          <p:attrName>style.visibility</p:attrName>
                                        </p:attrNameLst>
                                      </p:cBhvr>
                                      <p:to>
                                        <p:strVal val="visible"/>
                                      </p:to>
                                    </p:set>
                                    <p:animScale>
                                      <p:cBhvr>
                                        <p:cTn id="97" dur="250" decel="50000" fill="hold">
                                          <p:stCondLst>
                                            <p:cond delay="0"/>
                                          </p:stCondLst>
                                        </p:cTn>
                                        <p:tgtEl>
                                          <p:spTgt spid="51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250" decel="50000" fill="hold">
                                          <p:stCondLst>
                                            <p:cond delay="0"/>
                                          </p:stCondLst>
                                        </p:cTn>
                                        <p:tgtEl>
                                          <p:spTgt spid="5137"/>
                                        </p:tgtEl>
                                        <p:attrNameLst>
                                          <p:attrName>ppt_x</p:attrName>
                                          <p:attrName>ppt_y</p:attrName>
                                        </p:attrNameLst>
                                      </p:cBhvr>
                                    </p:animMotion>
                                    <p:animEffect transition="in" filter="fade">
                                      <p:cBhvr>
                                        <p:cTn id="99" dur="25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solidFill>
                  <a:srgbClr val="0070C0"/>
                </a:solidFill>
              </a:rPr>
              <a:t>Mafanikio ya TNRF</a:t>
            </a:r>
          </a:p>
        </p:txBody>
      </p:sp>
      <p:sp>
        <p:nvSpPr>
          <p:cNvPr id="3" name="Content Placeholder 2"/>
          <p:cNvSpPr>
            <a:spLocks noGrp="1"/>
          </p:cNvSpPr>
          <p:nvPr>
            <p:ph idx="1"/>
          </p:nvPr>
        </p:nvSpPr>
        <p:spPr>
          <a:xfrm>
            <a:off x="609600" y="1600200"/>
            <a:ext cx="7848600" cy="4876800"/>
          </a:xfrm>
        </p:spPr>
        <p:txBody>
          <a:bodyPr rtlCol="0">
            <a:normAutofit lnSpcReduction="10000"/>
          </a:bodyPr>
          <a:lstStyle/>
          <a:p>
            <a:pPr marL="571500" indent="-457200" fontAlgn="auto">
              <a:spcAft>
                <a:spcPts val="0"/>
              </a:spcAft>
              <a:buFont typeface="+mj-lt"/>
              <a:buAutoNum type="arabicPeriod" startAt="4"/>
              <a:defRPr/>
            </a:pPr>
            <a:r>
              <a:rPr lang="af-ZA" sz="2800" dirty="0" smtClean="0"/>
              <a:t>Tumefanikiwa kuhamasisha jamii pana kuhusu kushiriki kwenye usimamizi wa maliasili pale walipo</a:t>
            </a:r>
            <a:r>
              <a:rPr lang="af-ZA" dirty="0" smtClean="0"/>
              <a:t>.</a:t>
            </a:r>
          </a:p>
          <a:p>
            <a:pPr lvl="2" fontAlgn="auto">
              <a:spcAft>
                <a:spcPts val="0"/>
              </a:spcAft>
              <a:buFont typeface="Arial" pitchFamily="34" charset="0"/>
              <a:buChar char="•"/>
              <a:defRPr/>
            </a:pPr>
            <a:r>
              <a:rPr lang="af-ZA" b="1" dirty="0" smtClean="0">
                <a:solidFill>
                  <a:srgbClr val="00B0F0"/>
                </a:solidFill>
              </a:rPr>
              <a:t>Mfano:</a:t>
            </a:r>
            <a:r>
              <a:rPr lang="af-ZA" dirty="0" smtClean="0">
                <a:solidFill>
                  <a:srgbClr val="00B0F0"/>
                </a:solidFill>
              </a:rPr>
              <a:t>	</a:t>
            </a:r>
            <a:r>
              <a:rPr lang="af-ZA" sz="2000" i="1" dirty="0" smtClean="0">
                <a:solidFill>
                  <a:srgbClr val="00B0F0"/>
                </a:solidFill>
              </a:rPr>
              <a:t>Ongezeko la watu wanaovinjari kwenye tovuti yetu, ambapo mwaka 2012 zaidi ya watu </a:t>
            </a:r>
            <a:r>
              <a:rPr lang="af-ZA" sz="2000" b="1" i="1" dirty="0" smtClean="0">
                <a:solidFill>
                  <a:srgbClr val="00B0F0"/>
                </a:solidFill>
              </a:rPr>
              <a:t>30,000</a:t>
            </a:r>
            <a:r>
              <a:rPr lang="af-ZA" sz="2000" i="1" dirty="0" smtClean="0">
                <a:solidFill>
                  <a:srgbClr val="00B0F0"/>
                </a:solidFill>
              </a:rPr>
              <a:t> walifungua kurasa za tovuti 	ya TNRF zaidi ya mara </a:t>
            </a:r>
            <a:r>
              <a:rPr lang="af-ZA" sz="2000" b="1" i="1" dirty="0" smtClean="0">
                <a:solidFill>
                  <a:srgbClr val="00B0F0"/>
                </a:solidFill>
              </a:rPr>
              <a:t>130,000</a:t>
            </a:r>
            <a:r>
              <a:rPr lang="af-ZA" sz="2000" i="1" dirty="0" smtClean="0">
                <a:solidFill>
                  <a:srgbClr val="00B0F0"/>
                </a:solidFill>
              </a:rPr>
              <a:t>.</a:t>
            </a:r>
            <a:endParaRPr lang="af-ZA" sz="2000" i="1" dirty="0">
              <a:solidFill>
                <a:srgbClr val="00B0F0"/>
              </a:solidFill>
            </a:endParaRPr>
          </a:p>
          <a:p>
            <a:pPr lvl="3" fontAlgn="auto">
              <a:spcAft>
                <a:spcPts val="0"/>
              </a:spcAft>
              <a:buFont typeface="Arial" pitchFamily="34" charset="0"/>
              <a:buChar char="–"/>
              <a:defRPr/>
            </a:pPr>
            <a:endParaRPr lang="af-ZA" dirty="0" smtClean="0"/>
          </a:p>
          <a:p>
            <a:pPr marL="571500" indent="-457200" fontAlgn="auto">
              <a:spcAft>
                <a:spcPts val="0"/>
              </a:spcAft>
              <a:buFont typeface="+mj-lt"/>
              <a:buAutoNum type="arabicPeriod" startAt="4"/>
              <a:defRPr/>
            </a:pPr>
            <a:r>
              <a:rPr lang="af-ZA" sz="2800" dirty="0" smtClean="0"/>
              <a:t>Tumeshiriki na tumeratibu utoaji na uandaaji wa habari za maliasili na mazingira katika makongamano kadhaa ya kitaifa na kimataifa</a:t>
            </a:r>
            <a:r>
              <a:rPr lang="af-ZA" dirty="0" smtClean="0"/>
              <a:t>.</a:t>
            </a:r>
          </a:p>
          <a:p>
            <a:pPr marL="1004888" lvl="2" fontAlgn="auto">
              <a:spcAft>
                <a:spcPts val="0"/>
              </a:spcAft>
              <a:buFont typeface="Arial" pitchFamily="34" charset="0"/>
              <a:buChar char="•"/>
              <a:defRPr/>
            </a:pPr>
            <a:r>
              <a:rPr lang="af-ZA" sz="2000" b="1" dirty="0" smtClean="0">
                <a:solidFill>
                  <a:srgbClr val="00B0F0"/>
                </a:solidFill>
              </a:rPr>
              <a:t>Mfano: </a:t>
            </a:r>
            <a:r>
              <a:rPr lang="af-ZA" sz="2000" i="1" dirty="0" smtClean="0">
                <a:solidFill>
                  <a:srgbClr val="00B0F0"/>
                </a:solidFill>
              </a:rPr>
              <a:t>Mwaka 2012, tulishiriki kikamilifu na kufuatilia mchango wa wadau kutoka Tanzania katika COP18 (Doha,  Qatar</a:t>
            </a:r>
            <a:r>
              <a:rPr lang="af-ZA" sz="2000" i="1" dirty="0" smtClean="0"/>
              <a:t>)</a:t>
            </a:r>
          </a:p>
          <a:p>
            <a:pPr lvl="2" fontAlgn="auto">
              <a:spcAft>
                <a:spcPts val="0"/>
              </a:spcAft>
              <a:buFont typeface="Arial" pitchFamily="34" charset="0"/>
              <a:buChar char="•"/>
              <a:defRPr/>
            </a:pPr>
            <a:endParaRPr lang="af-ZA" dirty="0" smtClean="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0070C0"/>
                </a:solidFill>
              </a:rPr>
              <a:t>Mafanikio ya TNRF…..</a:t>
            </a:r>
            <a:endParaRPr lang="en-US" smtClean="0"/>
          </a:p>
        </p:txBody>
      </p:sp>
      <p:sp>
        <p:nvSpPr>
          <p:cNvPr id="3" name="Content Placeholder 2"/>
          <p:cNvSpPr>
            <a:spLocks noGrp="1"/>
          </p:cNvSpPr>
          <p:nvPr>
            <p:ph idx="1"/>
          </p:nvPr>
        </p:nvSpPr>
        <p:spPr>
          <a:xfrm>
            <a:off x="533400" y="1285875"/>
            <a:ext cx="7924800" cy="5114925"/>
          </a:xfrm>
        </p:spPr>
        <p:txBody>
          <a:bodyPr rtlCol="0">
            <a:normAutofit/>
          </a:bodyPr>
          <a:lstStyle/>
          <a:p>
            <a:pPr marL="114300" indent="0" fontAlgn="auto">
              <a:spcAft>
                <a:spcPts val="0"/>
              </a:spcAft>
              <a:buFont typeface="Arial" pitchFamily="34" charset="0"/>
              <a:buNone/>
              <a:defRPr/>
            </a:pPr>
            <a:r>
              <a:rPr lang="af-ZA" dirty="0" smtClean="0"/>
              <a:t>6. Tumeshawishi </a:t>
            </a:r>
            <a:r>
              <a:rPr lang="af-ZA" dirty="0"/>
              <a:t>kuanzishwa kwa vikundi vya kijamii vinavyojihusisha na makabiliano ya mabadiliko ya tabia nchi.</a:t>
            </a:r>
          </a:p>
          <a:p>
            <a:pPr lvl="2" fontAlgn="auto">
              <a:spcAft>
                <a:spcPts val="0"/>
              </a:spcAft>
              <a:buFont typeface="Arial" pitchFamily="34" charset="0"/>
              <a:buChar char="•"/>
              <a:defRPr/>
            </a:pPr>
            <a:r>
              <a:rPr lang="af-ZA" b="1" dirty="0"/>
              <a:t>Mfano:  </a:t>
            </a:r>
            <a:r>
              <a:rPr lang="af-ZA" i="1" dirty="0">
                <a:solidFill>
                  <a:srgbClr val="00B0F0"/>
                </a:solidFill>
              </a:rPr>
              <a:t>Wananchi 80 kutoka Longido</a:t>
            </a:r>
            <a:r>
              <a:rPr lang="en-GB" i="1" dirty="0">
                <a:solidFill>
                  <a:srgbClr val="00B0F0"/>
                </a:solidFill>
              </a:rPr>
              <a:t>, </a:t>
            </a:r>
            <a:r>
              <a:rPr lang="en-GB" i="1" dirty="0" err="1">
                <a:solidFill>
                  <a:srgbClr val="00B0F0"/>
                </a:solidFill>
              </a:rPr>
              <a:t>Ngorongoro</a:t>
            </a:r>
            <a:r>
              <a:rPr lang="en-GB" i="1" dirty="0">
                <a:solidFill>
                  <a:srgbClr val="00B0F0"/>
                </a:solidFill>
              </a:rPr>
              <a:t> </a:t>
            </a:r>
            <a:r>
              <a:rPr lang="en-GB" i="1" dirty="0" err="1">
                <a:solidFill>
                  <a:srgbClr val="00B0F0"/>
                </a:solidFill>
              </a:rPr>
              <a:t>na</a:t>
            </a:r>
            <a:r>
              <a:rPr lang="en-GB" i="1" dirty="0">
                <a:solidFill>
                  <a:srgbClr val="00B0F0"/>
                </a:solidFill>
              </a:rPr>
              <a:t> </a:t>
            </a:r>
            <a:r>
              <a:rPr lang="en-GB" i="1" dirty="0" err="1">
                <a:solidFill>
                  <a:srgbClr val="00B0F0"/>
                </a:solidFill>
              </a:rPr>
              <a:t>Monduli</a:t>
            </a:r>
            <a:r>
              <a:rPr lang="en-GB" i="1" dirty="0">
                <a:solidFill>
                  <a:srgbClr val="00B0F0"/>
                </a:solidFill>
              </a:rPr>
              <a:t> </a:t>
            </a:r>
            <a:r>
              <a:rPr lang="en-GB" i="1" dirty="0" err="1" smtClean="0">
                <a:solidFill>
                  <a:srgbClr val="00B0F0"/>
                </a:solidFill>
              </a:rPr>
              <a:t>wanashiriki</a:t>
            </a:r>
            <a:r>
              <a:rPr lang="en-GB" i="1" dirty="0" smtClean="0">
                <a:solidFill>
                  <a:srgbClr val="00B0F0"/>
                </a:solidFill>
              </a:rPr>
              <a:t> </a:t>
            </a:r>
            <a:r>
              <a:rPr lang="en-GB" i="1" dirty="0" err="1">
                <a:solidFill>
                  <a:srgbClr val="00B0F0"/>
                </a:solidFill>
              </a:rPr>
              <a:t>kwenye</a:t>
            </a:r>
            <a:r>
              <a:rPr lang="en-GB" i="1" dirty="0">
                <a:solidFill>
                  <a:srgbClr val="00B0F0"/>
                </a:solidFill>
              </a:rPr>
              <a:t> </a:t>
            </a:r>
            <a:r>
              <a:rPr lang="en-GB" i="1" dirty="0" err="1">
                <a:solidFill>
                  <a:srgbClr val="00B0F0"/>
                </a:solidFill>
              </a:rPr>
              <a:t>kikundi</a:t>
            </a:r>
            <a:r>
              <a:rPr lang="en-GB" i="1" dirty="0">
                <a:solidFill>
                  <a:srgbClr val="00B0F0"/>
                </a:solidFill>
              </a:rPr>
              <a:t> </a:t>
            </a:r>
            <a:r>
              <a:rPr lang="en-GB" i="1" dirty="0" err="1" smtClean="0">
                <a:solidFill>
                  <a:srgbClr val="00B0F0"/>
                </a:solidFill>
              </a:rPr>
              <a:t>hiki</a:t>
            </a:r>
            <a:endParaRPr lang="en-GB" i="1" dirty="0">
              <a:solidFill>
                <a:srgbClr val="00B0F0"/>
              </a:solidFill>
            </a:endParaRPr>
          </a:p>
          <a:p>
            <a:pPr marL="114300" indent="0" fontAlgn="auto">
              <a:spcAft>
                <a:spcPts val="0"/>
              </a:spcAft>
              <a:buFont typeface="Arial" pitchFamily="34" charset="0"/>
              <a:buNone/>
              <a:defRPr/>
            </a:pPr>
            <a:r>
              <a:rPr lang="en-GB" sz="2800" i="1" dirty="0" smtClean="0"/>
              <a:t>7.</a:t>
            </a:r>
            <a:r>
              <a:rPr lang="af-ZA" sz="2800" dirty="0"/>
              <a:t> </a:t>
            </a:r>
            <a:r>
              <a:rPr lang="af-ZA" dirty="0"/>
              <a:t>Tuliratibu ukusanyaji maoni ya AZAKI za maliasili </a:t>
            </a:r>
            <a:r>
              <a:rPr lang="af-ZA" dirty="0" smtClean="0"/>
              <a:t>katika mchakato wa kutengeneza Katiba mpya</a:t>
            </a:r>
          </a:p>
          <a:p>
            <a:pPr marL="114300" indent="0" fontAlgn="auto">
              <a:spcAft>
                <a:spcPts val="0"/>
              </a:spcAft>
              <a:buFont typeface="Arial" pitchFamily="34" charset="0"/>
              <a:buNone/>
              <a:defRPr/>
            </a:pPr>
            <a:r>
              <a:rPr lang="af-ZA" dirty="0" smtClean="0"/>
              <a:t>8. Tunafanyakazi kwa karibu na kamati ya     bunge ya maliasili</a:t>
            </a:r>
            <a:endParaRPr lang="af-ZA" dirty="0"/>
          </a:p>
          <a:p>
            <a:pPr marL="114300" indent="0" fontAlgn="auto">
              <a:spcAft>
                <a:spcPts val="0"/>
              </a:spcAft>
              <a:buFont typeface="Arial" pitchFamily="34" charset="0"/>
              <a:buNone/>
              <a:defRPr/>
            </a:pPr>
            <a:endParaRPr lang="en-US" sz="2800" i="1" dirty="0">
              <a:solidFill>
                <a:srgbClr val="00B0F0"/>
              </a:solidFill>
            </a:endParaRPr>
          </a:p>
          <a:p>
            <a:pPr fontAlgn="auto">
              <a:spcAft>
                <a:spcPts val="0"/>
              </a:spcAft>
              <a:buFont typeface="Arial" pitchFamily="34" charset="0"/>
              <a:buChar char="•"/>
              <a:defRPr/>
            </a:pPr>
            <a:endParaRPr lang="en-US" sz="2400"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2965</TotalTime>
  <Words>669</Words>
  <Application>Microsoft Office PowerPoint</Application>
  <PresentationFormat>On-screen Show (4:3)</PresentationFormat>
  <Paragraphs>77</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TNRF ni nini?</vt:lpstr>
      <vt:lpstr>Malengo ya TNRF</vt:lpstr>
      <vt:lpstr>Maeneo Tunayojikita</vt:lpstr>
      <vt:lpstr>Wadau Muhimu wa TNRF</vt:lpstr>
      <vt:lpstr>Mafanikio ya TNRF</vt:lpstr>
      <vt:lpstr>Mafanikio ya TNRF….</vt:lpstr>
      <vt:lpstr>Mafanikio ya TNRF</vt:lpstr>
      <vt:lpstr>Mafanikio ya TNRF…..</vt:lpstr>
      <vt:lpstr>Mafanikio ya TNRF…</vt:lpstr>
      <vt:lpstr>Mchakato wa Kutengeneza Orodha Kaguzi ya uhalali wa biashara ya mazao ya misitu kutoka katika misitu ya jamii</vt:lpstr>
      <vt:lpstr>Mfumo wa Biashara ya Mazao ya Misitu kutoka katika misitu ya jamii</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user1</dc:creator>
  <cp:lastModifiedBy>TNRF</cp:lastModifiedBy>
  <cp:revision>87</cp:revision>
  <dcterms:created xsi:type="dcterms:W3CDTF">2013-07-25T07:55:43Z</dcterms:created>
  <dcterms:modified xsi:type="dcterms:W3CDTF">2014-12-10T09:53:49Z</dcterms:modified>
</cp:coreProperties>
</file>