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3" r:id="rId3"/>
    <p:sldId id="257" r:id="rId4"/>
    <p:sldId id="305" r:id="rId5"/>
    <p:sldId id="302" r:id="rId6"/>
    <p:sldId id="303" r:id="rId7"/>
    <p:sldId id="306" r:id="rId8"/>
    <p:sldId id="304" r:id="rId9"/>
    <p:sldId id="312" r:id="rId10"/>
    <p:sldId id="311" r:id="rId11"/>
    <p:sldId id="313" r:id="rId12"/>
    <p:sldId id="307" r:id="rId13"/>
    <p:sldId id="308" r:id="rId14"/>
    <p:sldId id="309" r:id="rId15"/>
    <p:sldId id="310" r:id="rId16"/>
    <p:sldId id="314" r:id="rId17"/>
    <p:sldId id="31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3" d="100"/>
        <a:sy n="63" d="100"/>
      </p:scale>
      <p:origin x="0" y="46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116DD-A68C-4852-942E-CB8ED25ED44B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0BF96-5A3A-4CFE-A3D4-9AC3EAD9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527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15ABA-6CAE-4DA0-9F25-72056D5E639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57CF1-347E-4A5D-89BE-34720E1413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7652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7CF1-347E-4A5D-89BE-34720E14138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7CF1-347E-4A5D-89BE-34720E14138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A32A7-7849-4D0A-8B54-303879DCFE5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A32A7-7849-4D0A-8B54-303879DCFE5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7C4FA-FD0A-4F82-9116-1B9B90DD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A32A7-7849-4D0A-8B54-303879DCFE5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7C4FA-FD0A-4F82-9116-1B9B90DD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A32A7-7849-4D0A-8B54-303879DCFE5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7C4FA-FD0A-4F82-9116-1B9B90DD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A32A7-7849-4D0A-8B54-303879DCFE5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7C4FA-FD0A-4F82-9116-1B9B90DDE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A32A7-7849-4D0A-8B54-303879DCFE5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7C4FA-FD0A-4F82-9116-1B9B90DD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A32A7-7849-4D0A-8B54-303879DCFE5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7C4FA-FD0A-4F82-9116-1B9B90DD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A32A7-7849-4D0A-8B54-303879DCFE5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7C4FA-FD0A-4F82-9116-1B9B90DD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A32A7-7849-4D0A-8B54-303879DCFE5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7C4FA-FD0A-4F82-9116-1B9B90DDE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A32A7-7849-4D0A-8B54-303879DCFE5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7C4FA-FD0A-4F82-9116-1B9B90DD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4A32A7-7849-4D0A-8B54-303879DCFE5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7C4FA-FD0A-4F82-9116-1B9B90DDE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4A32A7-7849-4D0A-8B54-303879DCFE5C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97C4FA-FD0A-4F82-9116-1B9B90DDE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7" r:id="rId1"/>
    <p:sldLayoutId id="2147484338" r:id="rId2"/>
    <p:sldLayoutId id="2147484339" r:id="rId3"/>
    <p:sldLayoutId id="2147484340" r:id="rId4"/>
    <p:sldLayoutId id="2147484341" r:id="rId5"/>
    <p:sldLayoutId id="2147484342" r:id="rId6"/>
    <p:sldLayoutId id="2147484343" r:id="rId7"/>
    <p:sldLayoutId id="2147484344" r:id="rId8"/>
    <p:sldLayoutId id="2147484345" r:id="rId9"/>
    <p:sldLayoutId id="2147484346" r:id="rId10"/>
    <p:sldLayoutId id="214748434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5943600" cy="1905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400" dirty="0" smtClean="0"/>
              <a:t>The Status of CBNRM in the Wildlife Sector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9" y="4419600"/>
            <a:ext cx="6205405" cy="914400"/>
          </a:xfrm>
        </p:spPr>
        <p:txBody>
          <a:bodyPr>
            <a:normAutofit fontScale="92500" lnSpcReduction="20000"/>
          </a:bodyPr>
          <a:lstStyle/>
          <a:p>
            <a:endParaRPr lang="en-US" sz="500" dirty="0" smtClean="0"/>
          </a:p>
          <a:p>
            <a:r>
              <a:rPr lang="en-US" dirty="0" smtClean="0"/>
              <a:t>Laura </a:t>
            </a:r>
            <a:r>
              <a:rPr lang="en-US" dirty="0" err="1" smtClean="0"/>
              <a:t>Tarimo</a:t>
            </a:r>
            <a:r>
              <a:rPr lang="en-US" dirty="0" smtClean="0"/>
              <a:t> </a:t>
            </a:r>
          </a:p>
          <a:p>
            <a:r>
              <a:rPr lang="en-US" dirty="0" smtClean="0"/>
              <a:t>Affiliate Consultant</a:t>
            </a:r>
            <a:endParaRPr lang="en-US" dirty="0"/>
          </a:p>
        </p:txBody>
      </p:sp>
      <p:pic>
        <p:nvPicPr>
          <p:cNvPr id="5" name="Picture 4" descr="New website-coordinated 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81000"/>
            <a:ext cx="4267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CBWM benefits / </a:t>
            </a:r>
            <a:r>
              <a:rPr lang="en-US" dirty="0"/>
              <a:t>o</a:t>
            </a:r>
            <a:r>
              <a:rPr lang="en-US" dirty="0" smtClean="0"/>
              <a:t>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the WMA initiative 22 000 km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have been set aside </a:t>
            </a:r>
            <a:r>
              <a:rPr lang="en-US" dirty="0" smtClean="0"/>
              <a:t>for </a:t>
            </a:r>
            <a:r>
              <a:rPr lang="en-US" dirty="0"/>
              <a:t>wildlife management </a:t>
            </a:r>
            <a:endParaRPr lang="en-US" dirty="0" smtClean="0"/>
          </a:p>
          <a:p>
            <a:r>
              <a:rPr lang="en-US" dirty="0" smtClean="0"/>
              <a:t>Training of community members in wildlife management is ongoing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0558665"/>
              </p:ext>
            </p:extLst>
          </p:nvPr>
        </p:nvGraphicFramePr>
        <p:xfrm>
          <a:off x="1905000" y="41148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game scouts trained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Enduimet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Burunge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Ikona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Ngarambe-Tapika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52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CBWM Challenge: how to sustain the initiatives?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r>
              <a:rPr lang="en-US" dirty="0" err="1" smtClean="0"/>
              <a:t>Enduimet</a:t>
            </a:r>
            <a:r>
              <a:rPr lang="en-US" dirty="0" smtClean="0"/>
              <a:t> CBO earns less than $</a:t>
            </a:r>
            <a:r>
              <a:rPr lang="en-US" dirty="0"/>
              <a:t>5</a:t>
            </a:r>
            <a:r>
              <a:rPr lang="en-US" dirty="0" smtClean="0"/>
              <a:t>0 000 from tourism but has annual operational costs approaching $100 000</a:t>
            </a:r>
          </a:p>
          <a:p>
            <a:r>
              <a:rPr lang="en-US" dirty="0" smtClean="0"/>
              <a:t>Need to increase and diversify income earning opportunities from wildlife areas in community lands e.g. beekeeping, carbon credits trading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25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CBWM: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 and technical capacities to enable effective CBWM need development.  Training is needed in </a:t>
            </a:r>
          </a:p>
          <a:p>
            <a:pPr>
              <a:buFontTx/>
              <a:buChar char="-"/>
            </a:pPr>
            <a:r>
              <a:rPr lang="en-US" dirty="0" smtClean="0"/>
              <a:t>Management / administration </a:t>
            </a:r>
          </a:p>
          <a:p>
            <a:pPr>
              <a:buFontTx/>
              <a:buChar char="-"/>
            </a:pPr>
            <a:r>
              <a:rPr lang="en-US" dirty="0" smtClean="0"/>
              <a:t>Tour guiding </a:t>
            </a:r>
          </a:p>
          <a:p>
            <a:pPr>
              <a:buFontTx/>
              <a:buChar char="-"/>
            </a:pPr>
            <a:r>
              <a:rPr lang="en-US" dirty="0" smtClean="0"/>
              <a:t>General business know how</a:t>
            </a:r>
          </a:p>
          <a:p>
            <a:pPr>
              <a:buFontTx/>
              <a:buChar char="-"/>
            </a:pPr>
            <a:r>
              <a:rPr lang="en-US" dirty="0" smtClean="0"/>
              <a:t>Understanding laws and 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956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CBWM: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need for improved budgeting and transparent accounting practices at all levels to ensure effective WM</a:t>
            </a:r>
          </a:p>
          <a:p>
            <a:pPr lvl="1"/>
            <a:r>
              <a:rPr lang="en-US" dirty="0" smtClean="0"/>
              <a:t>Districts complain of a lack of funds while receive 15% of earnings from WMAs </a:t>
            </a:r>
            <a:endParaRPr lang="en-US" dirty="0"/>
          </a:p>
          <a:p>
            <a:pPr lvl="1"/>
            <a:r>
              <a:rPr lang="en-US" dirty="0" smtClean="0"/>
              <a:t>JUKUMU AA (</a:t>
            </a:r>
            <a:r>
              <a:rPr lang="en-US" dirty="0" err="1" smtClean="0"/>
              <a:t>Morogoro</a:t>
            </a:r>
            <a:r>
              <a:rPr lang="en-US" dirty="0" smtClean="0"/>
              <a:t>) had accounts audited by Ernst &amp; Young in 2005 - 2007</a:t>
            </a:r>
          </a:p>
        </p:txBody>
      </p:sp>
    </p:spTree>
    <p:extLst>
      <p:ext uri="{BB962C8B-B14F-4D97-AF65-F5344CB8AC3E}">
        <p14:creationId xmlns:p14="http://schemas.microsoft.com/office/powerpoint/2010/main" xmlns="" val="87957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CBWM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Need for a streamlined of policy to guide CBWM overall in Tanzania</a:t>
            </a:r>
          </a:p>
          <a:p>
            <a:r>
              <a:rPr lang="en-US" dirty="0" smtClean="0"/>
              <a:t>Existing laws and regulations </a:t>
            </a:r>
            <a:r>
              <a:rPr lang="en-US" dirty="0"/>
              <a:t>relating to land use in ‘wildlife areas’ </a:t>
            </a:r>
            <a:r>
              <a:rPr lang="en-US" dirty="0" smtClean="0"/>
              <a:t>need clarification e.g.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Which activities are allowed?</a:t>
            </a:r>
          </a:p>
          <a:p>
            <a:pPr>
              <a:buFontTx/>
              <a:buChar char="-"/>
            </a:pPr>
            <a:r>
              <a:rPr lang="en-US" dirty="0" smtClean="0"/>
              <a:t>Who does the wildlife area belong to? Can communities ‘opt out’?</a:t>
            </a:r>
          </a:p>
        </p:txBody>
      </p:sp>
    </p:spTree>
    <p:extLst>
      <p:ext uri="{BB962C8B-B14F-4D97-AF65-F5344CB8AC3E}">
        <p14:creationId xmlns:p14="http://schemas.microsoft.com/office/powerpoint/2010/main" xmlns="" val="39329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CBWM: Challenge &amp; Priority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for effective monitoring and evaluation tools &amp; coordination amongst institutions so that the economic and conservation impact of CBWM initiatives can be accurately measured.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46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CBWM: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Devolution of responsibility for wildlife management to communities in Tanzania is underway. </a:t>
            </a:r>
            <a:r>
              <a:rPr lang="en-US" dirty="0"/>
              <a:t>S</a:t>
            </a:r>
            <a:r>
              <a:rPr lang="en-US" dirty="0" smtClean="0"/>
              <a:t>uccessful development of the initiatives will require</a:t>
            </a:r>
          </a:p>
          <a:p>
            <a:pPr>
              <a:buFontTx/>
              <a:buChar char="-"/>
            </a:pPr>
            <a:r>
              <a:rPr lang="en-US" dirty="0" smtClean="0"/>
              <a:t>Good business models so that the initiatives are self-sustaining</a:t>
            </a:r>
          </a:p>
          <a:p>
            <a:pPr>
              <a:buFontTx/>
              <a:buChar char="-"/>
            </a:pPr>
            <a:r>
              <a:rPr lang="en-US" dirty="0" smtClean="0"/>
              <a:t>Capacity building so that management of the areas can be devolved to communities</a:t>
            </a:r>
          </a:p>
          <a:p>
            <a:pPr>
              <a:buFontTx/>
              <a:buChar char="-"/>
            </a:pPr>
            <a:r>
              <a:rPr lang="en-US" dirty="0" smtClean="0"/>
              <a:t>Policy streamlining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87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CBWM: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accounting and budgeting practices </a:t>
            </a:r>
          </a:p>
          <a:p>
            <a:r>
              <a:rPr lang="en-US" dirty="0" smtClean="0"/>
              <a:t>Coordination amongst institutions involved in </a:t>
            </a:r>
            <a:r>
              <a:rPr lang="en-US" smtClean="0"/>
              <a:t>wildlife management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451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1890s to post-independence: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Tanzania uses a Protected Areas approach to 	conserve wildlife</a:t>
            </a:r>
            <a:endParaRPr lang="en-US" dirty="0"/>
          </a:p>
          <a:p>
            <a:r>
              <a:rPr lang="en-US" dirty="0" smtClean="0"/>
              <a:t>1970s and 1980s: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severe poaching leads to a loss of 50% of 	elephants and nearly all black rhinos </a:t>
            </a:r>
            <a:endParaRPr lang="en-US" dirty="0"/>
          </a:p>
          <a:p>
            <a:r>
              <a:rPr lang="en-US" dirty="0" smtClean="0"/>
              <a:t>1980s -1990s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Tanzania starts to involve communities in 	conservation in order to counter 	weaknesses in the PA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69342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Policy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696200" cy="51816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3400" dirty="0" smtClean="0"/>
              <a:t>1998 Tanzania adopts the National Wildlife Policy of Tanzania (WPT).  Among the objectives:</a:t>
            </a:r>
          </a:p>
          <a:p>
            <a:pPr lvl="0"/>
            <a:r>
              <a:rPr lang="en-US" sz="3400" dirty="0" smtClean="0"/>
              <a:t>To promote involvement of local community in wildlife conservation in and outside protected networks;</a:t>
            </a:r>
          </a:p>
          <a:p>
            <a:pPr lvl="0"/>
            <a:r>
              <a:rPr lang="en-US" sz="3400" dirty="0" smtClean="0"/>
              <a:t>To integrate wildlife conservation with rural development;</a:t>
            </a:r>
          </a:p>
          <a:p>
            <a:pPr lvl="0"/>
            <a:r>
              <a:rPr lang="en-US" sz="3400" dirty="0" smtClean="0"/>
              <a:t>To ensure that wildlife conservation competes with other forms of land use</a:t>
            </a:r>
            <a:r>
              <a:rPr lang="en-US" sz="3400" dirty="0"/>
              <a:t> </a:t>
            </a:r>
            <a:r>
              <a:rPr lang="en-US" sz="3400" dirty="0" smtClean="0"/>
              <a:t>(URT, 2007)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3657600"/>
          </a:xfrm>
        </p:spPr>
        <p:txBody>
          <a:bodyPr/>
          <a:lstStyle/>
          <a:p>
            <a:r>
              <a:rPr lang="en-US" dirty="0" smtClean="0"/>
              <a:t>2002: Regulations for the implementation of 16 pilot Wildlife Management Areas were issued with the aim of </a:t>
            </a:r>
          </a:p>
          <a:p>
            <a:pPr marL="82296" indent="0">
              <a:buNone/>
            </a:pPr>
            <a:r>
              <a:rPr lang="en-US" dirty="0" smtClean="0"/>
              <a:t>	increasing </a:t>
            </a:r>
            <a:r>
              <a:rPr lang="en-US" dirty="0"/>
              <a:t>community participation in </a:t>
            </a:r>
            <a:r>
              <a:rPr lang="en-US" dirty="0" smtClean="0"/>
              <a:t>	the </a:t>
            </a:r>
            <a:r>
              <a:rPr lang="en-US" dirty="0"/>
              <a:t>protection and conservation of </a:t>
            </a:r>
            <a:r>
              <a:rPr lang="en-US" dirty="0" smtClean="0"/>
              <a:t>	wildlife </a:t>
            </a:r>
            <a:r>
              <a:rPr lang="en-US" dirty="0"/>
              <a:t>resources</a:t>
            </a:r>
          </a:p>
        </p:txBody>
      </p:sp>
      <p:pic>
        <p:nvPicPr>
          <p:cNvPr id="4" name="Picture 2" descr="http://www.tanzaniatourismonline.net/slides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507801"/>
            <a:ext cx="8153400" cy="236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8115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‘Community based conservation’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conservation where the community is 	actively </a:t>
            </a:r>
            <a:r>
              <a:rPr lang="en-US" i="1" dirty="0"/>
              <a:t>engaged in conserving the natural </a:t>
            </a:r>
            <a:r>
              <a:rPr lang="en-US" i="1" dirty="0" smtClean="0"/>
              <a:t>	resources </a:t>
            </a:r>
            <a:r>
              <a:rPr lang="en-US" i="1" dirty="0"/>
              <a:t>in their land. Community based </a:t>
            </a:r>
            <a:r>
              <a:rPr lang="en-US" i="1" dirty="0" smtClean="0"/>
              <a:t>	conservation </a:t>
            </a:r>
            <a:r>
              <a:rPr lang="en-US" i="1" dirty="0"/>
              <a:t>has been defined as resources </a:t>
            </a:r>
            <a:r>
              <a:rPr lang="en-US" i="1" dirty="0" smtClean="0"/>
              <a:t>	and </a:t>
            </a:r>
            <a:r>
              <a:rPr lang="en-US" i="1" dirty="0"/>
              <a:t>biodiversity protection </a:t>
            </a:r>
            <a:r>
              <a:rPr lang="en-US" i="1" u="sng" dirty="0"/>
              <a:t>by, for, and with</a:t>
            </a:r>
            <a:r>
              <a:rPr lang="en-US" i="1" dirty="0"/>
              <a:t> </a:t>
            </a:r>
            <a:r>
              <a:rPr lang="en-US" i="1" dirty="0" smtClean="0"/>
              <a:t>	the </a:t>
            </a:r>
            <a:r>
              <a:rPr lang="en-US" i="1" dirty="0"/>
              <a:t>local community 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 smtClean="0"/>
              <a:t>(</a:t>
            </a:r>
            <a:r>
              <a:rPr lang="en-US" dirty="0"/>
              <a:t>Western and Wright, </a:t>
            </a:r>
            <a:r>
              <a:rPr lang="en-US" dirty="0" smtClean="0"/>
              <a:t>1994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33093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6888" cy="914400"/>
          </a:xfrm>
        </p:spPr>
        <p:txBody>
          <a:bodyPr/>
          <a:lstStyle/>
          <a:p>
            <a:r>
              <a:rPr lang="en-US" dirty="0" smtClean="0"/>
              <a:t>CBWM programs in Tanzania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5285437"/>
              </p:ext>
            </p:extLst>
          </p:nvPr>
        </p:nvGraphicFramePr>
        <p:xfrm>
          <a:off x="1295400" y="1143000"/>
          <a:ext cx="72390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422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ＭＳ 明朝"/>
                        </a:rPr>
                        <a:t>Programme</a:t>
                      </a:r>
                      <a:endParaRPr lang="en-US" sz="2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ＭＳ 明朝"/>
                        </a:rPr>
                        <a:t>Who is involved?</a:t>
                      </a:r>
                      <a:endParaRPr lang="en-US" sz="2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184082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2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The Outreach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Programme</a:t>
                      </a:r>
                      <a:r>
                        <a:rPr lang="en-US" sz="2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of Tanzanian National Parks (TANAPA)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ＭＳ 明朝"/>
                        </a:rPr>
                        <a:t>566 villages bordering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ＭＳ 明朝"/>
                        </a:rPr>
                        <a:t>15 National </a:t>
                      </a:r>
                      <a:r>
                        <a:rPr lang="en-US" sz="2000" dirty="0">
                          <a:effectLst/>
                          <a:latin typeface="Times New Roman"/>
                          <a:ea typeface="ＭＳ 明朝"/>
                        </a:rPr>
                        <a:t>Parks around Tanzania</a:t>
                      </a:r>
                    </a:p>
                  </a:txBody>
                  <a:tcPr marL="68580" marR="68580" marT="0" marB="0"/>
                </a:tc>
              </a:tr>
              <a:tr h="184082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2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Community Development Programs under the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Ngorongoro</a:t>
                      </a:r>
                      <a:r>
                        <a:rPr lang="en-US" sz="2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Conservation Area (NCA) Authority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ＭＳ 明朝"/>
                        </a:rPr>
                        <a:t>17 villages within the Conservation Area, and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ＭＳ 明朝"/>
                        </a:rPr>
                        <a:t>few</a:t>
                      </a:r>
                      <a:r>
                        <a:rPr lang="en-US" sz="2000" baseline="0" dirty="0" smtClean="0">
                          <a:effectLst/>
                          <a:latin typeface="Times New Roman"/>
                          <a:ea typeface="ＭＳ 明朝"/>
                        </a:rPr>
                        <a:t> others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ＭＳ 明朝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/>
                          <a:ea typeface="ＭＳ 明朝"/>
                        </a:rPr>
                        <a:t>in neighboring districts </a:t>
                      </a:r>
                    </a:p>
                  </a:txBody>
                  <a:tcPr marL="68580" marR="68580" marT="0" marB="0"/>
                </a:tc>
              </a:tr>
              <a:tr h="161072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US" sz="2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Wildlife Management Areas under the Wildlife Division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ＭＳ 明朝"/>
                        </a:rPr>
                        <a:t>137 villages in wildlife corridor areas and on the edges of Parks and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ＭＳ 明朝"/>
                        </a:rPr>
                        <a:t>Reserves</a:t>
                      </a:r>
                      <a:endParaRPr lang="en-US" sz="2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8440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CBWM programs in Tanzania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Differing levels of devolvement of responsibility for managing wildlife resources to communities on the basis of decision making ability and implementation of:</a:t>
            </a:r>
          </a:p>
          <a:p>
            <a:r>
              <a:rPr lang="en-US" dirty="0" smtClean="0"/>
              <a:t>conservation &amp; business development strategies</a:t>
            </a:r>
          </a:p>
          <a:p>
            <a:r>
              <a:rPr lang="en-US" dirty="0" smtClean="0"/>
              <a:t>revenue sharing </a:t>
            </a:r>
            <a:endParaRPr lang="en-US" dirty="0"/>
          </a:p>
          <a:p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4230444"/>
              </p:ext>
            </p:extLst>
          </p:nvPr>
        </p:nvGraphicFramePr>
        <p:xfrm>
          <a:off x="1905000" y="4267200"/>
          <a:ext cx="64008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</a:tblGrid>
              <a:tr h="599440">
                <a:tc>
                  <a:txBody>
                    <a:bodyPr/>
                    <a:lstStyle/>
                    <a:p>
                      <a:r>
                        <a:rPr lang="en-US" dirty="0" smtClean="0"/>
                        <a:t>TANAPA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NCAA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WMAs</a:t>
                      </a:r>
                      <a:endParaRPr lang="en-US" dirty="0"/>
                    </a:p>
                  </a:txBody>
                  <a:tcPr/>
                </a:tc>
              </a:tr>
              <a:tr h="599440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06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CBWM: costs of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In 2010 – 2011 TANAPA spent </a:t>
            </a:r>
            <a:r>
              <a:rPr lang="en-US" dirty="0" err="1" smtClean="0"/>
              <a:t>Tshs</a:t>
            </a:r>
            <a:r>
              <a:rPr lang="en-US" dirty="0" smtClean="0"/>
              <a:t> 536,136,868 ($357,425) to support 33 community projects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In 2012 – 2013 NCA has allocated </a:t>
            </a:r>
            <a:r>
              <a:rPr lang="en-US" dirty="0" err="1" smtClean="0"/>
              <a:t>Tshs</a:t>
            </a:r>
            <a:r>
              <a:rPr lang="en-US" dirty="0" smtClean="0"/>
              <a:t> 1.45 billion ($923,567) to communities</a:t>
            </a:r>
          </a:p>
          <a:p>
            <a:pPr>
              <a:buFontTx/>
              <a:buChar char="-"/>
            </a:pPr>
            <a:r>
              <a:rPr lang="en-US" dirty="0" smtClean="0"/>
              <a:t>Costs of establishing a WMA estimated at between $100,000 and $250,000. Annual operational costs over $100,000. </a:t>
            </a:r>
          </a:p>
        </p:txBody>
      </p:sp>
    </p:spTree>
    <p:extLst>
      <p:ext uri="{BB962C8B-B14F-4D97-AF65-F5344CB8AC3E}">
        <p14:creationId xmlns:p14="http://schemas.microsoft.com/office/powerpoint/2010/main" xmlns="" val="15226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CBWM benefits /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service provision to communities via TANAPA, NCAA and annual earnings of USD </a:t>
            </a:r>
            <a:r>
              <a:rPr lang="en-US" dirty="0"/>
              <a:t>2000 to USD </a:t>
            </a:r>
            <a:r>
              <a:rPr lang="en-US" dirty="0" smtClean="0"/>
              <a:t>7000 </a:t>
            </a:r>
            <a:r>
              <a:rPr lang="en-US" dirty="0"/>
              <a:t>on </a:t>
            </a:r>
            <a:r>
              <a:rPr lang="en-US" dirty="0" smtClean="0"/>
              <a:t>average per village from WMAs per year.  </a:t>
            </a:r>
          </a:p>
          <a:p>
            <a:r>
              <a:rPr lang="en-US" dirty="0" smtClean="0"/>
              <a:t>Increased cooperation of communities in policing against poaching.</a:t>
            </a:r>
          </a:p>
          <a:p>
            <a:r>
              <a:rPr lang="en-US" dirty="0" smtClean="0"/>
              <a:t>In WMAs: land allocated towards wildlife management, training and employment of village game scouts.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68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3040</TotalTime>
  <Words>641</Words>
  <Application>Microsoft Office PowerPoint</Application>
  <PresentationFormat>On-screen Show (4:3)</PresentationFormat>
  <Paragraphs>110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               The Status of CBNRM in the Wildlife Sector </vt:lpstr>
      <vt:lpstr>Policy Background </vt:lpstr>
      <vt:lpstr>Policy Background</vt:lpstr>
      <vt:lpstr>Policy Background</vt:lpstr>
      <vt:lpstr>Definition</vt:lpstr>
      <vt:lpstr>CBWM programs in Tanzania</vt:lpstr>
      <vt:lpstr>CBWM programs in Tanzania</vt:lpstr>
      <vt:lpstr>CBWM: costs of operation</vt:lpstr>
      <vt:lpstr>CBWM benefits / opportunities</vt:lpstr>
      <vt:lpstr>CBWM benefits / opportunities</vt:lpstr>
      <vt:lpstr>CBWM Challenge: how to sustain the initiatives?</vt:lpstr>
      <vt:lpstr>CBWM: Challenges</vt:lpstr>
      <vt:lpstr>CBWM: Challenges</vt:lpstr>
      <vt:lpstr>CBWM Challenges</vt:lpstr>
      <vt:lpstr>CBWM: Challenge &amp; Priority </vt:lpstr>
      <vt:lpstr>CBWM: Conclusions</vt:lpstr>
      <vt:lpstr>CBWM: 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Tourism community-business partnerships in Northern Tanzania</dc:title>
  <dc:creator>user</dc:creator>
  <cp:lastModifiedBy>faustine</cp:lastModifiedBy>
  <cp:revision>346</cp:revision>
  <dcterms:created xsi:type="dcterms:W3CDTF">2010-05-25T12:11:15Z</dcterms:created>
  <dcterms:modified xsi:type="dcterms:W3CDTF">2012-09-06T08:15:35Z</dcterms:modified>
</cp:coreProperties>
</file>