
<file path=[Content_Types].xml><?xml version="1.0" encoding="utf-8"?>
<Types xmlns="http://schemas.openxmlformats.org/package/2006/content-types">
  <Override PartName="/ppt/diagrams/drawing2.xml" ContentType="application/vnd.ms-office.drawingml.diagramDrawing+xml"/>
  <Override PartName="/ppt/diagrams/data17.xml" ContentType="application/vnd.openxmlformats-officedocument.drawingml.diagramData+xml"/>
  <Override PartName="/ppt/diagrams/colors22.xml" ContentType="application/vnd.openxmlformats-officedocument.drawingml.diagramColors+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diagrams/data24.xml" ContentType="application/vnd.openxmlformats-officedocument.drawingml.diagramData+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Default Extension="xml" ContentType="application/xml"/>
  <Override PartName="/ppt/slides/slide14.xml" ContentType="application/vnd.openxmlformats-officedocument.presentationml.slide+xml"/>
  <Override PartName="/ppt/diagrams/quickStyle17.xml" ContentType="application/vnd.openxmlformats-officedocument.drawingml.diagramStyle+xml"/>
  <Override PartName="/ppt/diagrams/drawing18.xml" ContentType="application/vnd.ms-office.drawingml.diagramDrawing+xml"/>
  <Override PartName="/ppt/diagrams/data20.xml" ContentType="application/vnd.openxmlformats-officedocument.drawingml.diagramData+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layout17.xml" ContentType="application/vnd.openxmlformats-officedocument.drawingml.diagramLayout+xml"/>
  <Override PartName="/ppt/diagrams/quickStyle24.xml" ContentType="application/vnd.openxmlformats-officedocument.drawingml.diagramStyle+xml"/>
  <Override PartName="/ppt/diagrams/drawing25.xml" ContentType="application/vnd.ms-office.drawingml.diagramDrawing+xml"/>
  <Override PartName="/ppt/diagrams/colors8.xml" ContentType="application/vnd.openxmlformats-officedocument.drawingml.diagramColors+xml"/>
  <Override PartName="/ppt/diagrams/quickStyle13.xml" ContentType="application/vnd.openxmlformats-officedocument.drawingml.diagramStyle+xml"/>
  <Override PartName="/ppt/diagrams/drawing14.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diagrams/drawing7.xml" ContentType="application/vnd.ms-office.drawingml.diagramDrawing+xml"/>
  <Override PartName="/ppt/diagrams/layout13.xml" ContentType="application/vnd.openxmlformats-officedocument.drawingml.diagramLayout+xml"/>
  <Override PartName="/ppt/diagrams/quickStyle20.xml" ContentType="application/vnd.openxmlformats-officedocument.drawingml.diagramStyle+xml"/>
  <Override PartName="/ppt/diagrams/drawing21.xml" ContentType="application/vnd.ms-office.drawingml.diagramDrawing+xml"/>
  <Override PartName="/ppt/diagrams/layout24.xml" ContentType="application/vnd.openxmlformats-officedocument.drawingml.diagramLayout+xml"/>
  <Override PartName="/ppt/slides/slide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diagrams/drawing10.xml" ContentType="application/vnd.ms-office.drawingml.diagramDrawing+xml"/>
  <Override PartName="/ppt/diagrams/colors16.xml" ContentType="application/vnd.openxmlformats-officedocument.drawingml.diagramColors+xml"/>
  <Override PartName="/ppt/diagrams/data18.xml" ContentType="application/vnd.openxmlformats-officedocument.drawingml.diagramData+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diagrams/drawing3.xml" ContentType="application/vnd.ms-office.drawingml.diagramDrawing+xml"/>
  <Override PartName="/ppt/diagrams/colors12.xml" ContentType="application/vnd.openxmlformats-officedocument.drawingml.diagramColors+xml"/>
  <Override PartName="/ppt/diagrams/layout20.xml" ContentType="application/vnd.openxmlformats-officedocument.drawingml.diagramLayout+xml"/>
  <Override PartName="/ppt/diagrams/colors23.xml" ContentType="application/vnd.openxmlformats-officedocument.drawingml.diagramColors+xml"/>
  <Override PartName="/ppt/diagrams/data25.xml" ContentType="application/vnd.openxmlformats-officedocument.drawingml.diagramData+xml"/>
  <Override PartName="/ppt/presProps.xml" ContentType="application/vnd.openxmlformats-officedocument.presentationml.presProps+xml"/>
  <Override PartName="/ppt/diagrams/quickStyle3.xml" ContentType="application/vnd.openxmlformats-officedocument.drawingml.diagramStyle+xml"/>
  <Override PartName="/ppt/diagrams/data14.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diagrams/drawing19.xml" ContentType="application/vnd.ms-office.drawingml.diagramDrawing+xml"/>
  <Override PartName="/ppt/diagrams/data21.xml" ContentType="application/vnd.openxmlformats-officedocument.drawingml.diagramData+xml"/>
  <Override PartName="/ppt/presentation.xml" ContentType="application/vnd.openxmlformats-officedocument.presentationml.presentation.main+xml"/>
  <Override PartName="/ppt/slides/slide22.xml" ContentType="application/vnd.openxmlformats-officedocument.presentationml.slide+xml"/>
  <Override PartName="/ppt/diagrams/layout6.xml" ContentType="application/vnd.openxmlformats-officedocument.drawingml.diagramLayout+xml"/>
  <Override PartName="/ppt/diagrams/data10.xml" ContentType="application/vnd.openxmlformats-officedocument.drawingml.diagramData+xml"/>
  <Override PartName="/ppt/diagrams/quickStyle18.xml" ContentType="application/vnd.openxmlformats-officedocument.drawingml.diagramStyle+xml"/>
  <Override PartName="/docProps/app.xml" ContentType="application/vnd.openxmlformats-officedocument.extended-properties+xml"/>
  <Override PartName="/ppt/slides/slide11.xml" ContentType="application/vnd.openxmlformats-officedocument.presentationml.slide+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diagrams/drawing15.xml" ContentType="application/vnd.ms-office.drawingml.diagramDrawing+xml"/>
  <Override PartName="/ppt/diagrams/layout18.xml" ContentType="application/vnd.openxmlformats-officedocument.drawingml.diagramLayout+xml"/>
  <Override PartName="/ppt/diagrams/quickStyle25.xml" ContentType="application/vnd.openxmlformats-officedocument.drawingml.diagramStyle+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Override PartName="/ppt/diagrams/quickStyle12.xml" ContentType="application/vnd.openxmlformats-officedocument.drawingml.diagramStyle+xml"/>
  <Override PartName="/ppt/diagrams/drawing13.xml" ContentType="application/vnd.ms-office.drawingml.diagramDrawing+xml"/>
  <Override PartName="/ppt/diagrams/layout16.xml" ContentType="application/vnd.openxmlformats-officedocument.drawingml.diagramLayout+xml"/>
  <Override PartName="/ppt/diagrams/colors19.xml" ContentType="application/vnd.openxmlformats-officedocument.drawingml.diagramColors+xml"/>
  <Override PartName="/ppt/diagrams/quickStyle23.xml" ContentType="application/vnd.openxmlformats-officedocument.drawingml.diagramStyle+xml"/>
  <Override PartName="/ppt/diagrams/drawing24.xml" ContentType="application/vnd.ms-office.drawingml.diagramDrawing+xml"/>
  <Override PartName="/ppt/diagrams/layout25.xml" ContentType="application/vnd.openxmlformats-officedocument.drawingml.diagramLayout+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11.xml" ContentType="application/vnd.ms-office.drawingml.diagramDrawing+xml"/>
  <Override PartName="/ppt/diagrams/layout14.xml" ContentType="application/vnd.openxmlformats-officedocument.drawingml.diagramLayout+xml"/>
  <Override PartName="/ppt/diagrams/colors17.xml" ContentType="application/vnd.openxmlformats-officedocument.drawingml.diagramColors+xml"/>
  <Override PartName="/ppt/diagrams/drawing20.xml" ContentType="application/vnd.ms-office.drawingml.diagramDrawing+xml"/>
  <Override PartName="/ppt/diagrams/quickStyle21.xml" ContentType="application/vnd.openxmlformats-officedocument.drawingml.diagramStyle+xml"/>
  <Override PartName="/ppt/diagrams/drawing22.xml" ContentType="application/vnd.ms-office.drawingml.diagramDrawing+xml"/>
  <Override PartName="/ppt/diagrams/layout23.xml" ContentType="application/vnd.openxmlformats-officedocument.drawingml.diagramLayout+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ppt/charts/chart2.xml" ContentType="application/vnd.openxmlformats-officedocument.drawingml.chart+xml"/>
  <Override PartName="/ppt/diagrams/layout12.xml" ContentType="application/vnd.openxmlformats-officedocument.drawingml.diagramLayout+xml"/>
  <Override PartName="/ppt/diagrams/colors15.xml" ContentType="application/vnd.openxmlformats-officedocument.drawingml.diagramColors+xml"/>
  <Override PartName="/ppt/diagrams/data19.xml" ContentType="application/vnd.openxmlformats-officedocument.drawingml.diagramData+xml"/>
  <Override PartName="/ppt/diagrams/layout21.xml" ContentType="application/vnd.openxmlformats-officedocument.drawingml.diagramLayout+xml"/>
  <Override PartName="/ppt/diagrams/colors24.xml" ContentType="application/vnd.openxmlformats-officedocument.drawingml.diagramColor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diagrams/data15.xml" ContentType="application/vnd.openxmlformats-officedocument.drawingml.diagramData+xml"/>
  <Override PartName="/ppt/diagrams/colors20.xml" ContentType="application/vnd.openxmlformats-officedocument.drawingml.diagramColors+xml"/>
  <Override PartName="/ppt/slides/slide2.xml" ContentType="application/vnd.openxmlformats-officedocument.presentationml.slide+xml"/>
  <Override PartName="/ppt/slides/slide16.xml" ContentType="application/vnd.openxmlformats-officedocument.presentationml.slide+xml"/>
  <Override PartName="/ppt/diagrams/data11.xml" ContentType="application/vnd.openxmlformats-officedocument.drawingml.diagramData+xml"/>
  <Override PartName="/ppt/diagrams/quickStyle19.xml" ContentType="application/vnd.openxmlformats-officedocument.drawingml.diagramStyle+xml"/>
  <Override PartName="/ppt/diagrams/data22.xml" ContentType="application/vnd.openxmlformats-officedocument.drawingml.diagramData+xml"/>
  <Default Extension="rels" ContentType="application/vnd.openxmlformats-package.relationships+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Layouts/slideLayout11.xml" ContentType="application/vnd.openxmlformats-officedocument.presentationml.slideLayout+xml"/>
  <Override PartName="/ppt/diagrams/quickStyle15.xml" ContentType="application/vnd.openxmlformats-officedocument.drawingml.diagramStyle+xml"/>
  <Override PartName="/ppt/diagrams/drawing16.xml" ContentType="application/vnd.ms-office.drawingml.diagramDrawing+xml"/>
  <Override PartName="/ppt/diagrams/layout19.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rawing9.xml" ContentType="application/vnd.ms-office.drawingml.diagramDrawing+xml"/>
  <Override PartName="/ppt/diagrams/layout15.xml" ContentType="application/vnd.openxmlformats-officedocument.drawingml.diagramLayout+xml"/>
  <Override PartName="/ppt/diagrams/quickStyle22.xml" ContentType="application/vnd.openxmlformats-officedocument.drawingml.diagramStyle+xml"/>
  <Override PartName="/ppt/diagrams/drawing23.xml" ContentType="application/vnd.ms-office.drawingml.diagramDrawing+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drawing12.xml" ContentType="application/vnd.ms-office.drawingml.diagramDrawing+xml"/>
  <Override PartName="/ppt/diagrams/colors18.xml" ContentType="application/vnd.openxmlformats-officedocument.drawingml.diagramColors+xml"/>
  <Override PartName="/ppt/slides/slide7.xml" ContentType="application/vnd.openxmlformats-officedocument.presentationml.slide+xml"/>
  <Override PartName="/ppt/slideLayouts/slideLayout9.xml" ContentType="application/vnd.openxmlformats-officedocument.presentationml.slideLayout+xml"/>
  <Override PartName="/ppt/diagrams/drawing5.xml" ContentType="application/vnd.ms-office.drawingml.diagramDrawing+xml"/>
  <Override PartName="/ppt/charts/chart1.xml" ContentType="application/vnd.openxmlformats-officedocument.drawingml.chart+xml"/>
  <Override PartName="/ppt/diagrams/layout11.xml" ContentType="application/vnd.openxmlformats-officedocument.drawingml.diagramLayout+xml"/>
  <Override PartName="/ppt/diagrams/colors14.xml" ContentType="application/vnd.openxmlformats-officedocument.drawingml.diagramColors+xml"/>
  <Override PartName="/ppt/diagrams/layout22.xml" ContentType="application/vnd.openxmlformats-officedocument.drawingml.diagramLayout+xml"/>
  <Override PartName="/ppt/diagrams/colors25.xml" ContentType="application/vnd.openxmlformats-officedocument.drawingml.diagramColors+xml"/>
  <Override PartName="/ppt/diagrams/colors2.xml" ContentType="application/vnd.openxmlformats-officedocument.drawingml.diagramColors+xml"/>
  <Override PartName="/ppt/diagrams/quickStyle5.xml" ContentType="application/vnd.openxmlformats-officedocument.drawingml.diagramStyle+xml"/>
  <Override PartName="/ppt/diagrams/data16.xml" ContentType="application/vnd.openxmlformats-officedocument.drawingml.diagramData+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diagrams/drawing1.xml" ContentType="application/vnd.ms-office.drawingml.diagramDrawing+xml"/>
  <Override PartName="/ppt/diagrams/colors10.xml" ContentType="application/vnd.openxmlformats-officedocument.drawingml.diagramColors+xml"/>
  <Override PartName="/ppt/diagrams/colors21.xml" ContentType="application/vnd.openxmlformats-officedocument.drawingml.diagramColors+xml"/>
  <Override PartName="/ppt/diagrams/data23.xml" ContentType="application/vnd.openxmlformats-officedocument.drawingml.diagramData+xml"/>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Default Extension="jpeg" ContentType="image/jpeg"/>
  <Override PartName="/ppt/slides/slide13.xml" ContentType="application/vnd.openxmlformats-officedocument.presentationml.slide+xml"/>
  <Override PartName="/ppt/slideLayouts/slideLayout1.xml" ContentType="application/vnd.openxmlformats-officedocument.presentationml.slideLayout+xml"/>
  <Override PartName="/ppt/diagrams/data9.xml" ContentType="application/vnd.openxmlformats-officedocument.drawingml.diagramData+xml"/>
  <Override PartName="/ppt/diagrams/quickStyle16.xml" ContentType="application/vnd.openxmlformats-officedocument.drawingml.diagramStyle+xml"/>
  <Override PartName="/ppt/diagrams/drawing17.xml" ContentType="application/vnd.ms-office.drawingml.diagramDrawing+xml"/>
  <Override PartName="/ppt/slides/slide20.xml" ContentType="application/vnd.openxmlformats-officedocument.presentationml.slide+xml"/>
  <Override PartName="/ppt/diagrams/layout4.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85" r:id="rId5"/>
    <p:sldId id="259" r:id="rId6"/>
    <p:sldId id="277" r:id="rId7"/>
    <p:sldId id="260" r:id="rId8"/>
    <p:sldId id="276" r:id="rId9"/>
    <p:sldId id="279" r:id="rId10"/>
    <p:sldId id="280" r:id="rId11"/>
    <p:sldId id="281" r:id="rId12"/>
    <p:sldId id="283" r:id="rId13"/>
    <p:sldId id="261" r:id="rId14"/>
    <p:sldId id="262" r:id="rId15"/>
    <p:sldId id="271" r:id="rId16"/>
    <p:sldId id="263" r:id="rId17"/>
    <p:sldId id="264" r:id="rId18"/>
    <p:sldId id="273" r:id="rId19"/>
    <p:sldId id="274" r:id="rId20"/>
    <p:sldId id="275" r:id="rId21"/>
    <p:sldId id="282" r:id="rId22"/>
    <p:sldId id="284"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2" d="100"/>
          <a:sy n="42" d="100"/>
        </p:scale>
        <p:origin x="-132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GB"/>
  <c:chart>
    <c:plotArea>
      <c:layout>
        <c:manualLayout>
          <c:layoutTarget val="inner"/>
          <c:xMode val="edge"/>
          <c:yMode val="edge"/>
          <c:x val="0.16793745606230509"/>
          <c:y val="2.8194052999959071E-2"/>
          <c:w val="0.64545442663233521"/>
          <c:h val="0.83932815944427253"/>
        </c:manualLayout>
      </c:layout>
      <c:barChart>
        <c:barDir val="col"/>
        <c:grouping val="clustered"/>
        <c:ser>
          <c:idx val="0"/>
          <c:order val="0"/>
          <c:tx>
            <c:strRef>
              <c:f>Sheet1!$B$1</c:f>
              <c:strCache>
                <c:ptCount val="1"/>
                <c:pt idx="0">
                  <c:v>CBFM </c:v>
                </c:pt>
              </c:strCache>
            </c:strRef>
          </c:tx>
          <c:dLbls>
            <c:dLbl>
              <c:idx val="4"/>
              <c:layout/>
              <c:tx>
                <c:rich>
                  <a:bodyPr/>
                  <a:lstStyle/>
                  <a:p>
                    <a:r>
                      <a:rPr lang="en-US" sz="4800" b="1">
                        <a:effectLst>
                          <a:outerShdw blurRad="38100" dist="38100" dir="2700000" algn="tl">
                            <a:srgbClr val="000000">
                              <a:alpha val="43137"/>
                            </a:srgbClr>
                          </a:outerShdw>
                        </a:effectLst>
                      </a:rPr>
                      <a:t>?</a:t>
                    </a:r>
                    <a:endParaRPr lang="en-US"/>
                  </a:p>
                </c:rich>
              </c:tx>
              <c:showVal val="1"/>
            </c:dLbl>
            <c:delete val="1"/>
            <c:txPr>
              <a:bodyPr/>
              <a:lstStyle/>
              <a:p>
                <a:pPr>
                  <a:defRPr sz="4800" b="1">
                    <a:effectLst>
                      <a:outerShdw blurRad="38100" dist="38100" dir="2700000" algn="tl">
                        <a:srgbClr val="000000">
                          <a:alpha val="43137"/>
                        </a:srgbClr>
                      </a:outerShdw>
                    </a:effectLst>
                  </a:defRPr>
                </a:pPr>
                <a:endParaRPr lang="en-US"/>
              </a:p>
            </c:txPr>
          </c:dLbls>
          <c:cat>
            <c:numRef>
              <c:f>Sheet1!$A$2:$A$6</c:f>
              <c:numCache>
                <c:formatCode>General</c:formatCode>
                <c:ptCount val="5"/>
                <c:pt idx="0">
                  <c:v>1999</c:v>
                </c:pt>
                <c:pt idx="1">
                  <c:v>2002</c:v>
                </c:pt>
                <c:pt idx="2">
                  <c:v>2006</c:v>
                </c:pt>
                <c:pt idx="3">
                  <c:v>2008</c:v>
                </c:pt>
                <c:pt idx="4">
                  <c:v>2012</c:v>
                </c:pt>
              </c:numCache>
            </c:numRef>
          </c:cat>
          <c:val>
            <c:numRef>
              <c:f>Sheet1!$B$2:$B$6</c:f>
              <c:numCache>
                <c:formatCode>#,##0</c:formatCode>
                <c:ptCount val="5"/>
                <c:pt idx="0">
                  <c:v>323220</c:v>
                </c:pt>
                <c:pt idx="1">
                  <c:v>1085300</c:v>
                </c:pt>
                <c:pt idx="2">
                  <c:v>2060600</c:v>
                </c:pt>
                <c:pt idx="3">
                  <c:v>2345500</c:v>
                </c:pt>
                <c:pt idx="4">
                  <c:v>3000000</c:v>
                </c:pt>
              </c:numCache>
            </c:numRef>
          </c:val>
        </c:ser>
        <c:ser>
          <c:idx val="1"/>
          <c:order val="1"/>
          <c:tx>
            <c:strRef>
              <c:f>Sheet1!$C$1</c:f>
              <c:strCache>
                <c:ptCount val="1"/>
                <c:pt idx="0">
                  <c:v>JFM</c:v>
                </c:pt>
              </c:strCache>
            </c:strRef>
          </c:tx>
          <c:dLbls>
            <c:dLbl>
              <c:idx val="4"/>
              <c:layout/>
              <c:tx>
                <c:rich>
                  <a:bodyPr/>
                  <a:lstStyle/>
                  <a:p>
                    <a:pPr>
                      <a:defRPr sz="6000" b="1">
                        <a:effectLst>
                          <a:outerShdw blurRad="38100" dist="38100" dir="2700000" algn="tl">
                            <a:srgbClr val="000000">
                              <a:alpha val="43137"/>
                            </a:srgbClr>
                          </a:outerShdw>
                        </a:effectLst>
                      </a:defRPr>
                    </a:pPr>
                    <a:r>
                      <a:rPr lang="en-US" sz="6000" b="1">
                        <a:effectLst>
                          <a:outerShdw blurRad="38100" dist="38100" dir="2700000" algn="tl">
                            <a:srgbClr val="000000">
                              <a:alpha val="43137"/>
                            </a:srgbClr>
                          </a:outerShdw>
                        </a:effectLst>
                      </a:rPr>
                      <a:t>?</a:t>
                    </a:r>
                    <a:endParaRPr lang="en-US" b="1"/>
                  </a:p>
                </c:rich>
              </c:tx>
              <c:spPr/>
              <c:showVal val="1"/>
            </c:dLbl>
            <c:delete val="1"/>
            <c:txPr>
              <a:bodyPr/>
              <a:lstStyle/>
              <a:p>
                <a:pPr>
                  <a:defRPr sz="6000">
                    <a:effectLst>
                      <a:outerShdw blurRad="38100" dist="38100" dir="2700000" algn="tl">
                        <a:srgbClr val="000000">
                          <a:alpha val="43137"/>
                        </a:srgbClr>
                      </a:outerShdw>
                    </a:effectLst>
                  </a:defRPr>
                </a:pPr>
                <a:endParaRPr lang="en-US"/>
              </a:p>
            </c:txPr>
          </c:dLbls>
          <c:cat>
            <c:numRef>
              <c:f>Sheet1!$A$2:$A$6</c:f>
              <c:numCache>
                <c:formatCode>General</c:formatCode>
                <c:ptCount val="5"/>
                <c:pt idx="0">
                  <c:v>1999</c:v>
                </c:pt>
                <c:pt idx="1">
                  <c:v>2002</c:v>
                </c:pt>
                <c:pt idx="2">
                  <c:v>2006</c:v>
                </c:pt>
                <c:pt idx="3">
                  <c:v>2008</c:v>
                </c:pt>
                <c:pt idx="4">
                  <c:v>2012</c:v>
                </c:pt>
              </c:numCache>
            </c:numRef>
          </c:cat>
          <c:val>
            <c:numRef>
              <c:f>Sheet1!$C$2:$C$6</c:f>
              <c:numCache>
                <c:formatCode>#,##0</c:formatCode>
                <c:ptCount val="5"/>
                <c:pt idx="0">
                  <c:v>25330</c:v>
                </c:pt>
                <c:pt idx="1">
                  <c:v>1175550</c:v>
                </c:pt>
                <c:pt idx="2">
                  <c:v>1612250</c:v>
                </c:pt>
                <c:pt idx="3">
                  <c:v>1777000</c:v>
                </c:pt>
                <c:pt idx="4">
                  <c:v>4500000</c:v>
                </c:pt>
              </c:numCache>
            </c:numRef>
          </c:val>
        </c:ser>
        <c:axId val="142913536"/>
        <c:axId val="142915072"/>
      </c:barChart>
      <c:catAx>
        <c:axId val="142913536"/>
        <c:scaling>
          <c:orientation val="minMax"/>
        </c:scaling>
        <c:axPos val="b"/>
        <c:numFmt formatCode="General" sourceLinked="1"/>
        <c:tickLblPos val="nextTo"/>
        <c:txPr>
          <a:bodyPr/>
          <a:lstStyle/>
          <a:p>
            <a:pPr>
              <a:defRPr sz="2400" b="1"/>
            </a:pPr>
            <a:endParaRPr lang="en-US"/>
          </a:p>
        </c:txPr>
        <c:crossAx val="142915072"/>
        <c:crosses val="autoZero"/>
        <c:auto val="1"/>
        <c:lblAlgn val="ctr"/>
        <c:lblOffset val="100"/>
      </c:catAx>
      <c:valAx>
        <c:axId val="142915072"/>
        <c:scaling>
          <c:orientation val="minMax"/>
        </c:scaling>
        <c:axPos val="l"/>
        <c:majorGridlines/>
        <c:numFmt formatCode="#,##0" sourceLinked="1"/>
        <c:tickLblPos val="nextTo"/>
        <c:txPr>
          <a:bodyPr/>
          <a:lstStyle/>
          <a:p>
            <a:pPr>
              <a:defRPr sz="2000" b="1"/>
            </a:pPr>
            <a:endParaRPr lang="en-US"/>
          </a:p>
        </c:txPr>
        <c:crossAx val="142913536"/>
        <c:crosses val="autoZero"/>
        <c:crossBetween val="between"/>
      </c:valAx>
      <c:spPr>
        <a:ln>
          <a:solidFill>
            <a:schemeClr val="tx1"/>
          </a:solidFill>
        </a:ln>
      </c:spPr>
    </c:plotArea>
    <c:legend>
      <c:legendPos val="l"/>
      <c:layout>
        <c:manualLayout>
          <c:xMode val="edge"/>
          <c:yMode val="edge"/>
          <c:x val="0.84682094146402054"/>
          <c:y val="1.479203334132464E-2"/>
          <c:w val="0.14857301102865317"/>
          <c:h val="0.31599303293786085"/>
        </c:manualLayout>
      </c:layout>
      <c:overlay val="1"/>
      <c:txPr>
        <a:bodyPr/>
        <a:lstStyle/>
        <a:p>
          <a:pPr>
            <a:defRPr sz="2800"/>
          </a:pPr>
          <a:endParaRPr lang="en-US"/>
        </a:p>
      </c:txPr>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GB"/>
  <c:chart>
    <c:plotArea>
      <c:layout>
        <c:manualLayout>
          <c:layoutTarget val="inner"/>
          <c:xMode val="edge"/>
          <c:yMode val="edge"/>
          <c:x val="0.17032658746604043"/>
          <c:y val="5.1400554097404488E-2"/>
          <c:w val="0.64086038587281857"/>
          <c:h val="0.77464852219559577"/>
        </c:manualLayout>
      </c:layout>
      <c:barChart>
        <c:barDir val="col"/>
        <c:grouping val="clustered"/>
        <c:ser>
          <c:idx val="0"/>
          <c:order val="0"/>
          <c:tx>
            <c:strRef>
              <c:f>Sheet1!$B$18</c:f>
              <c:strCache>
                <c:ptCount val="1"/>
                <c:pt idx="0">
                  <c:v>Villages with CBFM</c:v>
                </c:pt>
              </c:strCache>
            </c:strRef>
          </c:tx>
          <c:dLbls>
            <c:dLbl>
              <c:idx val="4"/>
              <c:layout>
                <c:manualLayout>
                  <c:x val="1.4619883040935677E-2"/>
                  <c:y val="-7.7530115522488521E-2"/>
                </c:manualLayout>
              </c:layout>
              <c:tx>
                <c:rich>
                  <a:bodyPr/>
                  <a:lstStyle/>
                  <a:p>
                    <a:pPr>
                      <a:defRPr sz="4400"/>
                    </a:pPr>
                    <a:r>
                      <a:rPr lang="en-US" sz="7200" b="1" dirty="0" smtClean="0">
                        <a:effectLst>
                          <a:outerShdw blurRad="38100" dist="38100" dir="2700000" algn="tl">
                            <a:srgbClr val="000000">
                              <a:alpha val="43137"/>
                            </a:srgbClr>
                          </a:outerShdw>
                        </a:effectLst>
                      </a:rPr>
                      <a:t>?</a:t>
                    </a:r>
                    <a:endParaRPr lang="en-US" sz="7200" b="1" dirty="0">
                      <a:effectLst>
                        <a:outerShdw blurRad="38100" dist="38100" dir="2700000" algn="tl">
                          <a:srgbClr val="000000">
                            <a:alpha val="43137"/>
                          </a:srgbClr>
                        </a:outerShdw>
                      </a:effectLst>
                    </a:endParaRPr>
                  </a:p>
                </c:rich>
              </c:tx>
              <c:spPr/>
              <c:showVal val="1"/>
            </c:dLbl>
            <c:delete val="1"/>
          </c:dLbls>
          <c:cat>
            <c:numRef>
              <c:f>Sheet1!$A$19:$A$23</c:f>
              <c:numCache>
                <c:formatCode>General</c:formatCode>
                <c:ptCount val="5"/>
                <c:pt idx="0">
                  <c:v>1999</c:v>
                </c:pt>
                <c:pt idx="1">
                  <c:v>2002</c:v>
                </c:pt>
                <c:pt idx="2">
                  <c:v>2006</c:v>
                </c:pt>
                <c:pt idx="3">
                  <c:v>2008</c:v>
                </c:pt>
                <c:pt idx="4">
                  <c:v>2012</c:v>
                </c:pt>
              </c:numCache>
            </c:numRef>
          </c:cat>
          <c:val>
            <c:numRef>
              <c:f>Sheet1!$B$19:$B$23</c:f>
              <c:numCache>
                <c:formatCode>General</c:formatCode>
                <c:ptCount val="5"/>
                <c:pt idx="0">
                  <c:v>544</c:v>
                </c:pt>
                <c:pt idx="1">
                  <c:v>845</c:v>
                </c:pt>
                <c:pt idx="2">
                  <c:v>1102</c:v>
                </c:pt>
                <c:pt idx="3">
                  <c:v>1457</c:v>
                </c:pt>
                <c:pt idx="4">
                  <c:v>0</c:v>
                </c:pt>
              </c:numCache>
            </c:numRef>
          </c:val>
        </c:ser>
        <c:ser>
          <c:idx val="1"/>
          <c:order val="1"/>
          <c:tx>
            <c:strRef>
              <c:f>Sheet1!$C$18</c:f>
              <c:strCache>
                <c:ptCount val="1"/>
                <c:pt idx="0">
                  <c:v>Villages with JFM</c:v>
                </c:pt>
              </c:strCache>
            </c:strRef>
          </c:tx>
          <c:cat>
            <c:numRef>
              <c:f>Sheet1!$A$19:$A$23</c:f>
              <c:numCache>
                <c:formatCode>General</c:formatCode>
                <c:ptCount val="5"/>
                <c:pt idx="0">
                  <c:v>1999</c:v>
                </c:pt>
                <c:pt idx="1">
                  <c:v>2002</c:v>
                </c:pt>
                <c:pt idx="2">
                  <c:v>2006</c:v>
                </c:pt>
                <c:pt idx="3">
                  <c:v>2008</c:v>
                </c:pt>
                <c:pt idx="4">
                  <c:v>2012</c:v>
                </c:pt>
              </c:numCache>
            </c:numRef>
          </c:cat>
          <c:val>
            <c:numRef>
              <c:f>Sheet1!$C$19:$C$23</c:f>
              <c:numCache>
                <c:formatCode>General</c:formatCode>
                <c:ptCount val="5"/>
                <c:pt idx="0">
                  <c:v>11</c:v>
                </c:pt>
                <c:pt idx="1">
                  <c:v>525</c:v>
                </c:pt>
                <c:pt idx="2">
                  <c:v>719</c:v>
                </c:pt>
                <c:pt idx="3">
                  <c:v>863</c:v>
                </c:pt>
                <c:pt idx="4">
                  <c:v>0</c:v>
                </c:pt>
              </c:numCache>
            </c:numRef>
          </c:val>
        </c:ser>
        <c:axId val="146346368"/>
        <c:axId val="146347904"/>
      </c:barChart>
      <c:catAx>
        <c:axId val="146346368"/>
        <c:scaling>
          <c:orientation val="minMax"/>
        </c:scaling>
        <c:axPos val="b"/>
        <c:numFmt formatCode="General" sourceLinked="1"/>
        <c:tickLblPos val="nextTo"/>
        <c:txPr>
          <a:bodyPr/>
          <a:lstStyle/>
          <a:p>
            <a:pPr>
              <a:defRPr sz="2800" b="1"/>
            </a:pPr>
            <a:endParaRPr lang="en-US"/>
          </a:p>
        </c:txPr>
        <c:crossAx val="146347904"/>
        <c:crosses val="autoZero"/>
        <c:auto val="1"/>
        <c:lblAlgn val="ctr"/>
        <c:lblOffset val="100"/>
      </c:catAx>
      <c:valAx>
        <c:axId val="146347904"/>
        <c:scaling>
          <c:orientation val="minMax"/>
        </c:scaling>
        <c:axPos val="l"/>
        <c:majorGridlines/>
        <c:title>
          <c:tx>
            <c:rich>
              <a:bodyPr rot="-5400000" vert="horz"/>
              <a:lstStyle/>
              <a:p>
                <a:pPr>
                  <a:defRPr sz="2800" b="1">
                    <a:effectLst>
                      <a:outerShdw blurRad="38100" dist="38100" dir="2700000" algn="tl">
                        <a:srgbClr val="000000">
                          <a:alpha val="43137"/>
                        </a:srgbClr>
                      </a:outerShdw>
                    </a:effectLst>
                  </a:defRPr>
                </a:pPr>
                <a:r>
                  <a:rPr lang="en-US" sz="2800" b="1">
                    <a:effectLst>
                      <a:outerShdw blurRad="38100" dist="38100" dir="2700000" algn="tl">
                        <a:srgbClr val="000000">
                          <a:alpha val="43137"/>
                        </a:srgbClr>
                      </a:outerShdw>
                    </a:effectLst>
                  </a:rPr>
                  <a:t>No. of Villages</a:t>
                </a:r>
              </a:p>
            </c:rich>
          </c:tx>
          <c:layout>
            <c:manualLayout>
              <c:xMode val="edge"/>
              <c:yMode val="edge"/>
              <c:x val="1.0486051135341323E-2"/>
              <c:y val="0.22492262686333908"/>
            </c:manualLayout>
          </c:layout>
        </c:title>
        <c:numFmt formatCode="General" sourceLinked="1"/>
        <c:tickLblPos val="nextTo"/>
        <c:txPr>
          <a:bodyPr/>
          <a:lstStyle/>
          <a:p>
            <a:pPr>
              <a:defRPr sz="2400" b="1"/>
            </a:pPr>
            <a:endParaRPr lang="en-US"/>
          </a:p>
        </c:txPr>
        <c:crossAx val="146346368"/>
        <c:crosses val="autoZero"/>
        <c:crossBetween val="between"/>
      </c:valAx>
    </c:plotArea>
    <c:legend>
      <c:legendPos val="r"/>
      <c:layout>
        <c:manualLayout>
          <c:xMode val="edge"/>
          <c:yMode val="edge"/>
          <c:x val="0.80719575678040301"/>
          <c:y val="0.1616531787693205"/>
          <c:w val="0.17613757655293091"/>
          <c:h val="0.50402441474791959"/>
        </c:manualLayout>
      </c:layout>
      <c:txPr>
        <a:bodyPr/>
        <a:lstStyle/>
        <a:p>
          <a:pPr>
            <a:defRPr sz="2400" b="1"/>
          </a:pPr>
          <a:endParaRPr lang="en-US"/>
        </a:p>
      </c:txPr>
    </c:legend>
    <c:plotVisOnly val="1"/>
  </c:chart>
  <c:externalData r:id="rId1"/>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E4F6B74-AC46-4647-B253-49697D0D6B01}"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GB"/>
        </a:p>
      </dgm:t>
    </dgm:pt>
    <dgm:pt modelId="{EC3B8512-30AB-4A8C-9478-F03E213F443C}">
      <dgm:prSet custT="1"/>
      <dgm:spPr/>
      <dgm:t>
        <a:bodyPr/>
        <a:lstStyle/>
        <a:p>
          <a:pPr algn="ctr" rtl="0"/>
          <a:r>
            <a:rPr lang="en-GB" sz="4800" b="1" dirty="0" smtClean="0">
              <a:effectLst>
                <a:outerShdw blurRad="38100" dist="38100" dir="2700000" algn="tl">
                  <a:srgbClr val="000000">
                    <a:alpha val="43137"/>
                  </a:srgbClr>
                </a:outerShdw>
              </a:effectLst>
            </a:rPr>
            <a:t>CBNRM Stocktaking Exercise in Tanzania</a:t>
          </a:r>
          <a:r>
            <a:rPr lang="en-GB" sz="4800" dirty="0" smtClean="0"/>
            <a:t/>
          </a:r>
          <a:br>
            <a:rPr lang="en-GB" sz="4800" dirty="0" smtClean="0"/>
          </a:br>
          <a:r>
            <a:rPr lang="en-GB" sz="4800" dirty="0" smtClean="0"/>
            <a:t/>
          </a:r>
          <a:br>
            <a:rPr lang="en-GB" sz="4800" dirty="0" smtClean="0"/>
          </a:br>
          <a:r>
            <a:rPr lang="en-GB" sz="4800" b="1" dirty="0" smtClean="0">
              <a:effectLst>
                <a:outerShdw blurRad="38100" dist="38100" dir="2700000" algn="tl">
                  <a:srgbClr val="000000">
                    <a:alpha val="43137"/>
                  </a:srgbClr>
                </a:outerShdw>
              </a:effectLst>
            </a:rPr>
            <a:t>Forestry Sub-sector</a:t>
          </a:r>
          <a:endParaRPr lang="en-GB" sz="4800" b="1" dirty="0">
            <a:effectLst>
              <a:outerShdw blurRad="38100" dist="38100" dir="2700000" algn="tl">
                <a:srgbClr val="000000">
                  <a:alpha val="43137"/>
                </a:srgbClr>
              </a:outerShdw>
            </a:effectLst>
          </a:endParaRPr>
        </a:p>
      </dgm:t>
    </dgm:pt>
    <dgm:pt modelId="{EEEB3897-6C08-44F2-9F36-B16D32CA49B1}" type="parTrans" cxnId="{C1EE5994-8420-404E-80E6-92A5E48F34D1}">
      <dgm:prSet/>
      <dgm:spPr/>
      <dgm:t>
        <a:bodyPr/>
        <a:lstStyle/>
        <a:p>
          <a:endParaRPr lang="en-GB"/>
        </a:p>
      </dgm:t>
    </dgm:pt>
    <dgm:pt modelId="{CBB82672-CA8C-4B04-9B48-227A18936692}" type="sibTrans" cxnId="{C1EE5994-8420-404E-80E6-92A5E48F34D1}">
      <dgm:prSet/>
      <dgm:spPr/>
      <dgm:t>
        <a:bodyPr/>
        <a:lstStyle/>
        <a:p>
          <a:endParaRPr lang="en-GB"/>
        </a:p>
      </dgm:t>
    </dgm:pt>
    <dgm:pt modelId="{04C7059E-9B44-458F-B68C-73F7C2D2471E}" type="pres">
      <dgm:prSet presAssocID="{2E4F6B74-AC46-4647-B253-49697D0D6B01}" presName="linear" presStyleCnt="0">
        <dgm:presLayoutVars>
          <dgm:animLvl val="lvl"/>
          <dgm:resizeHandles val="exact"/>
        </dgm:presLayoutVars>
      </dgm:prSet>
      <dgm:spPr/>
      <dgm:t>
        <a:bodyPr/>
        <a:lstStyle/>
        <a:p>
          <a:endParaRPr lang="en-GB"/>
        </a:p>
      </dgm:t>
    </dgm:pt>
    <dgm:pt modelId="{56C36D8C-34CB-44F7-B755-EFB61479A848}" type="pres">
      <dgm:prSet presAssocID="{EC3B8512-30AB-4A8C-9478-F03E213F443C}" presName="parentText" presStyleLbl="node1" presStyleIdx="0" presStyleCnt="1">
        <dgm:presLayoutVars>
          <dgm:chMax val="0"/>
          <dgm:bulletEnabled val="1"/>
        </dgm:presLayoutVars>
      </dgm:prSet>
      <dgm:spPr/>
      <dgm:t>
        <a:bodyPr/>
        <a:lstStyle/>
        <a:p>
          <a:endParaRPr lang="en-GB"/>
        </a:p>
      </dgm:t>
    </dgm:pt>
  </dgm:ptLst>
  <dgm:cxnLst>
    <dgm:cxn modelId="{BA3157AD-1684-49A2-B731-DEF208C3536A}" type="presOf" srcId="{2E4F6B74-AC46-4647-B253-49697D0D6B01}" destId="{04C7059E-9B44-458F-B68C-73F7C2D2471E}" srcOrd="0" destOrd="0" presId="urn:microsoft.com/office/officeart/2005/8/layout/vList2"/>
    <dgm:cxn modelId="{124F06A7-015F-4B24-91F6-A807E8269CD1}" type="presOf" srcId="{EC3B8512-30AB-4A8C-9478-F03E213F443C}" destId="{56C36D8C-34CB-44F7-B755-EFB61479A848}" srcOrd="0" destOrd="0" presId="urn:microsoft.com/office/officeart/2005/8/layout/vList2"/>
    <dgm:cxn modelId="{C1EE5994-8420-404E-80E6-92A5E48F34D1}" srcId="{2E4F6B74-AC46-4647-B253-49697D0D6B01}" destId="{EC3B8512-30AB-4A8C-9478-F03E213F443C}" srcOrd="0" destOrd="0" parTransId="{EEEB3897-6C08-44F2-9F36-B16D32CA49B1}" sibTransId="{CBB82672-CA8C-4B04-9B48-227A18936692}"/>
    <dgm:cxn modelId="{8FA383D5-4E24-482F-9A34-A3921714996B}" type="presParOf" srcId="{04C7059E-9B44-458F-B68C-73F7C2D2471E}" destId="{56C36D8C-34CB-44F7-B755-EFB61479A848}"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2FE14061-FA6A-4294-8F38-8806AD8A8BE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B93C4317-5B1A-45AA-A283-1C048D81E2C6}">
      <dgm:prSet custT="1"/>
      <dgm:spPr/>
      <dgm:t>
        <a:bodyPr/>
        <a:lstStyle/>
        <a:p>
          <a:pPr rtl="0"/>
          <a:endParaRPr lang="en-GB" sz="4400" dirty="0" smtClean="0"/>
        </a:p>
        <a:p>
          <a:pPr rtl="0"/>
          <a:r>
            <a:rPr lang="en-GB" sz="4400" dirty="0" smtClean="0"/>
            <a:t>2d. REDD policy…</a:t>
          </a:r>
          <a:br>
            <a:rPr lang="en-GB" sz="4400" dirty="0" smtClean="0"/>
          </a:br>
          <a:r>
            <a:rPr lang="en-GB" sz="4400" dirty="0" smtClean="0"/>
            <a:t> </a:t>
          </a:r>
          <a:endParaRPr lang="en-GB" sz="4400" dirty="0"/>
        </a:p>
      </dgm:t>
    </dgm:pt>
    <dgm:pt modelId="{6D21531C-C251-4A5A-9E2B-87B43C2DC443}" type="parTrans" cxnId="{7C7C2D89-65C6-4193-A037-35EF69353E0B}">
      <dgm:prSet/>
      <dgm:spPr/>
      <dgm:t>
        <a:bodyPr/>
        <a:lstStyle/>
        <a:p>
          <a:endParaRPr lang="en-GB"/>
        </a:p>
      </dgm:t>
    </dgm:pt>
    <dgm:pt modelId="{9A6A7808-10B8-49EB-9840-64229C08EF26}" type="sibTrans" cxnId="{7C7C2D89-65C6-4193-A037-35EF69353E0B}">
      <dgm:prSet/>
      <dgm:spPr/>
      <dgm:t>
        <a:bodyPr/>
        <a:lstStyle/>
        <a:p>
          <a:endParaRPr lang="en-GB"/>
        </a:p>
      </dgm:t>
    </dgm:pt>
    <dgm:pt modelId="{A0E54645-F89B-4D3F-B325-7C1378D6805B}" type="pres">
      <dgm:prSet presAssocID="{2FE14061-FA6A-4294-8F38-8806AD8A8BE8}" presName="linear" presStyleCnt="0">
        <dgm:presLayoutVars>
          <dgm:animLvl val="lvl"/>
          <dgm:resizeHandles val="exact"/>
        </dgm:presLayoutVars>
      </dgm:prSet>
      <dgm:spPr/>
      <dgm:t>
        <a:bodyPr/>
        <a:lstStyle/>
        <a:p>
          <a:endParaRPr lang="en-GB"/>
        </a:p>
      </dgm:t>
    </dgm:pt>
    <dgm:pt modelId="{20610E80-C6C5-462D-9008-6BB962E5311C}" type="pres">
      <dgm:prSet presAssocID="{B93C4317-5B1A-45AA-A283-1C048D81E2C6}" presName="parentText" presStyleLbl="node1" presStyleIdx="0" presStyleCnt="1">
        <dgm:presLayoutVars>
          <dgm:chMax val="0"/>
          <dgm:bulletEnabled val="1"/>
        </dgm:presLayoutVars>
      </dgm:prSet>
      <dgm:spPr/>
      <dgm:t>
        <a:bodyPr/>
        <a:lstStyle/>
        <a:p>
          <a:endParaRPr lang="en-GB"/>
        </a:p>
      </dgm:t>
    </dgm:pt>
  </dgm:ptLst>
  <dgm:cxnLst>
    <dgm:cxn modelId="{7C7C2D89-65C6-4193-A037-35EF69353E0B}" srcId="{2FE14061-FA6A-4294-8F38-8806AD8A8BE8}" destId="{B93C4317-5B1A-45AA-A283-1C048D81E2C6}" srcOrd="0" destOrd="0" parTransId="{6D21531C-C251-4A5A-9E2B-87B43C2DC443}" sibTransId="{9A6A7808-10B8-49EB-9840-64229C08EF26}"/>
    <dgm:cxn modelId="{C9002E65-1245-453A-A610-13CAF00DD18D}" type="presOf" srcId="{B93C4317-5B1A-45AA-A283-1C048D81E2C6}" destId="{20610E80-C6C5-462D-9008-6BB962E5311C}" srcOrd="0" destOrd="0" presId="urn:microsoft.com/office/officeart/2005/8/layout/vList2"/>
    <dgm:cxn modelId="{4B804D72-7ABC-41BF-9A31-35CCE6679DCA}" type="presOf" srcId="{2FE14061-FA6A-4294-8F38-8806AD8A8BE8}" destId="{A0E54645-F89B-4D3F-B325-7C1378D6805B}" srcOrd="0" destOrd="0" presId="urn:microsoft.com/office/officeart/2005/8/layout/vList2"/>
    <dgm:cxn modelId="{24F92C02-F962-4826-BC72-7FFBA0F1496C}" type="presParOf" srcId="{A0E54645-F89B-4D3F-B325-7C1378D6805B}" destId="{20610E80-C6C5-462D-9008-6BB962E5311C}"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2FE14061-FA6A-4294-8F38-8806AD8A8BE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B93C4317-5B1A-45AA-A283-1C048D81E2C6}">
      <dgm:prSet custT="1"/>
      <dgm:spPr/>
      <dgm:t>
        <a:bodyPr/>
        <a:lstStyle/>
        <a:p>
          <a:pPr rtl="0"/>
          <a:endParaRPr lang="en-GB" sz="4400" dirty="0" smtClean="0"/>
        </a:p>
        <a:p>
          <a:pPr rtl="0"/>
          <a:r>
            <a:rPr lang="en-GB" sz="4400" dirty="0" smtClean="0"/>
            <a:t>2d. REDD policy…</a:t>
          </a:r>
          <a:br>
            <a:rPr lang="en-GB" sz="4400" dirty="0" smtClean="0"/>
          </a:br>
          <a:r>
            <a:rPr lang="en-GB" sz="4400" dirty="0" smtClean="0"/>
            <a:t> </a:t>
          </a:r>
          <a:endParaRPr lang="en-GB" sz="4400" dirty="0"/>
        </a:p>
      </dgm:t>
    </dgm:pt>
    <dgm:pt modelId="{6D21531C-C251-4A5A-9E2B-87B43C2DC443}" type="parTrans" cxnId="{7C7C2D89-65C6-4193-A037-35EF69353E0B}">
      <dgm:prSet/>
      <dgm:spPr/>
      <dgm:t>
        <a:bodyPr/>
        <a:lstStyle/>
        <a:p>
          <a:endParaRPr lang="en-GB"/>
        </a:p>
      </dgm:t>
    </dgm:pt>
    <dgm:pt modelId="{9A6A7808-10B8-49EB-9840-64229C08EF26}" type="sibTrans" cxnId="{7C7C2D89-65C6-4193-A037-35EF69353E0B}">
      <dgm:prSet/>
      <dgm:spPr/>
      <dgm:t>
        <a:bodyPr/>
        <a:lstStyle/>
        <a:p>
          <a:endParaRPr lang="en-GB"/>
        </a:p>
      </dgm:t>
    </dgm:pt>
    <dgm:pt modelId="{A0E54645-F89B-4D3F-B325-7C1378D6805B}" type="pres">
      <dgm:prSet presAssocID="{2FE14061-FA6A-4294-8F38-8806AD8A8BE8}" presName="linear" presStyleCnt="0">
        <dgm:presLayoutVars>
          <dgm:animLvl val="lvl"/>
          <dgm:resizeHandles val="exact"/>
        </dgm:presLayoutVars>
      </dgm:prSet>
      <dgm:spPr/>
      <dgm:t>
        <a:bodyPr/>
        <a:lstStyle/>
        <a:p>
          <a:endParaRPr lang="en-GB"/>
        </a:p>
      </dgm:t>
    </dgm:pt>
    <dgm:pt modelId="{20610E80-C6C5-462D-9008-6BB962E5311C}" type="pres">
      <dgm:prSet presAssocID="{B93C4317-5B1A-45AA-A283-1C048D81E2C6}" presName="parentText" presStyleLbl="node1" presStyleIdx="0" presStyleCnt="1">
        <dgm:presLayoutVars>
          <dgm:chMax val="0"/>
          <dgm:bulletEnabled val="1"/>
        </dgm:presLayoutVars>
      </dgm:prSet>
      <dgm:spPr/>
      <dgm:t>
        <a:bodyPr/>
        <a:lstStyle/>
        <a:p>
          <a:endParaRPr lang="en-GB"/>
        </a:p>
      </dgm:t>
    </dgm:pt>
  </dgm:ptLst>
  <dgm:cxnLst>
    <dgm:cxn modelId="{C0310385-0CDB-4E22-971C-44B83AF153A6}" type="presOf" srcId="{2FE14061-FA6A-4294-8F38-8806AD8A8BE8}" destId="{A0E54645-F89B-4D3F-B325-7C1378D6805B}" srcOrd="0" destOrd="0" presId="urn:microsoft.com/office/officeart/2005/8/layout/vList2"/>
    <dgm:cxn modelId="{7C7C2D89-65C6-4193-A037-35EF69353E0B}" srcId="{2FE14061-FA6A-4294-8F38-8806AD8A8BE8}" destId="{B93C4317-5B1A-45AA-A283-1C048D81E2C6}" srcOrd="0" destOrd="0" parTransId="{6D21531C-C251-4A5A-9E2B-87B43C2DC443}" sibTransId="{9A6A7808-10B8-49EB-9840-64229C08EF26}"/>
    <dgm:cxn modelId="{04F418F9-FB1D-4138-88D4-F937C878B7C2}" type="presOf" srcId="{B93C4317-5B1A-45AA-A283-1C048D81E2C6}" destId="{20610E80-C6C5-462D-9008-6BB962E5311C}" srcOrd="0" destOrd="0" presId="urn:microsoft.com/office/officeart/2005/8/layout/vList2"/>
    <dgm:cxn modelId="{8111671B-2523-4D8D-93B4-6B746369037E}" type="presParOf" srcId="{A0E54645-F89B-4D3F-B325-7C1378D6805B}" destId="{20610E80-C6C5-462D-9008-6BB962E5311C}"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2FE14061-FA6A-4294-8F38-8806AD8A8BE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B93C4317-5B1A-45AA-A283-1C048D81E2C6}">
      <dgm:prSet custT="1"/>
      <dgm:spPr/>
      <dgm:t>
        <a:bodyPr/>
        <a:lstStyle/>
        <a:p>
          <a:pPr rtl="0"/>
          <a:endParaRPr lang="en-GB" sz="4400" dirty="0" smtClean="0"/>
        </a:p>
        <a:p>
          <a:pPr rtl="0"/>
          <a:r>
            <a:rPr lang="en-GB" sz="4400" dirty="0" smtClean="0"/>
            <a:t>2e. </a:t>
          </a:r>
          <a:r>
            <a:rPr lang="en-US" sz="4400" dirty="0" smtClean="0"/>
            <a:t>Community Forest Certification Schemes</a:t>
          </a:r>
          <a:r>
            <a:rPr lang="en-GB" sz="4400" dirty="0" smtClean="0"/>
            <a:t/>
          </a:r>
          <a:br>
            <a:rPr lang="en-GB" sz="4400" dirty="0" smtClean="0"/>
          </a:br>
          <a:r>
            <a:rPr lang="en-GB" sz="4400" dirty="0" smtClean="0"/>
            <a:t> </a:t>
          </a:r>
          <a:endParaRPr lang="en-GB" sz="4400" dirty="0"/>
        </a:p>
      </dgm:t>
    </dgm:pt>
    <dgm:pt modelId="{6D21531C-C251-4A5A-9E2B-87B43C2DC443}" type="parTrans" cxnId="{7C7C2D89-65C6-4193-A037-35EF69353E0B}">
      <dgm:prSet/>
      <dgm:spPr/>
      <dgm:t>
        <a:bodyPr/>
        <a:lstStyle/>
        <a:p>
          <a:endParaRPr lang="en-GB"/>
        </a:p>
      </dgm:t>
    </dgm:pt>
    <dgm:pt modelId="{9A6A7808-10B8-49EB-9840-64229C08EF26}" type="sibTrans" cxnId="{7C7C2D89-65C6-4193-A037-35EF69353E0B}">
      <dgm:prSet/>
      <dgm:spPr/>
      <dgm:t>
        <a:bodyPr/>
        <a:lstStyle/>
        <a:p>
          <a:endParaRPr lang="en-GB"/>
        </a:p>
      </dgm:t>
    </dgm:pt>
    <dgm:pt modelId="{A0E54645-F89B-4D3F-B325-7C1378D6805B}" type="pres">
      <dgm:prSet presAssocID="{2FE14061-FA6A-4294-8F38-8806AD8A8BE8}" presName="linear" presStyleCnt="0">
        <dgm:presLayoutVars>
          <dgm:animLvl val="lvl"/>
          <dgm:resizeHandles val="exact"/>
        </dgm:presLayoutVars>
      </dgm:prSet>
      <dgm:spPr/>
      <dgm:t>
        <a:bodyPr/>
        <a:lstStyle/>
        <a:p>
          <a:endParaRPr lang="en-GB"/>
        </a:p>
      </dgm:t>
    </dgm:pt>
    <dgm:pt modelId="{20610E80-C6C5-462D-9008-6BB962E5311C}" type="pres">
      <dgm:prSet presAssocID="{B93C4317-5B1A-45AA-A283-1C048D81E2C6}" presName="parentText" presStyleLbl="node1" presStyleIdx="0" presStyleCnt="1" custScaleY="144676">
        <dgm:presLayoutVars>
          <dgm:chMax val="0"/>
          <dgm:bulletEnabled val="1"/>
        </dgm:presLayoutVars>
      </dgm:prSet>
      <dgm:spPr/>
      <dgm:t>
        <a:bodyPr/>
        <a:lstStyle/>
        <a:p>
          <a:endParaRPr lang="en-GB"/>
        </a:p>
      </dgm:t>
    </dgm:pt>
  </dgm:ptLst>
  <dgm:cxnLst>
    <dgm:cxn modelId="{7C7C2D89-65C6-4193-A037-35EF69353E0B}" srcId="{2FE14061-FA6A-4294-8F38-8806AD8A8BE8}" destId="{B93C4317-5B1A-45AA-A283-1C048D81E2C6}" srcOrd="0" destOrd="0" parTransId="{6D21531C-C251-4A5A-9E2B-87B43C2DC443}" sibTransId="{9A6A7808-10B8-49EB-9840-64229C08EF26}"/>
    <dgm:cxn modelId="{5A8D1B30-9425-4B67-A7FE-26BB038BADAC}" type="presOf" srcId="{B93C4317-5B1A-45AA-A283-1C048D81E2C6}" destId="{20610E80-C6C5-462D-9008-6BB962E5311C}" srcOrd="0" destOrd="0" presId="urn:microsoft.com/office/officeart/2005/8/layout/vList2"/>
    <dgm:cxn modelId="{CF1CE9CC-7C7F-47FC-AE20-2E5609AAC63A}" type="presOf" srcId="{2FE14061-FA6A-4294-8F38-8806AD8A8BE8}" destId="{A0E54645-F89B-4D3F-B325-7C1378D6805B}" srcOrd="0" destOrd="0" presId="urn:microsoft.com/office/officeart/2005/8/layout/vList2"/>
    <dgm:cxn modelId="{2C0916EC-FAD8-403C-9B53-DA49859431A9}" type="presParOf" srcId="{A0E54645-F89B-4D3F-B325-7C1378D6805B}" destId="{20610E80-C6C5-462D-9008-6BB962E5311C}"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88D9A06B-CFC8-4C86-BCDC-AAAFD7F4F2F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644C0D7E-3110-4FA7-B218-F71900F066BC}">
      <dgm:prSet custT="1"/>
      <dgm:spPr/>
      <dgm:t>
        <a:bodyPr/>
        <a:lstStyle/>
        <a:p>
          <a:pPr rtl="0"/>
          <a:r>
            <a:rPr lang="en-GB" sz="4400" dirty="0" smtClean="0"/>
            <a:t>3. Lessons learnt and best practices </a:t>
          </a:r>
          <a:endParaRPr lang="en-GB" sz="4400" dirty="0"/>
        </a:p>
      </dgm:t>
    </dgm:pt>
    <dgm:pt modelId="{AD18D21B-F74E-4E12-A6A5-33D42C973AA1}" type="parTrans" cxnId="{627C0473-DED4-4D2D-B1A2-373B45064D42}">
      <dgm:prSet/>
      <dgm:spPr/>
      <dgm:t>
        <a:bodyPr/>
        <a:lstStyle/>
        <a:p>
          <a:endParaRPr lang="en-GB" sz="4400"/>
        </a:p>
      </dgm:t>
    </dgm:pt>
    <dgm:pt modelId="{292388F2-C6EE-47D7-B730-E717CAADFB06}" type="sibTrans" cxnId="{627C0473-DED4-4D2D-B1A2-373B45064D42}">
      <dgm:prSet/>
      <dgm:spPr/>
      <dgm:t>
        <a:bodyPr/>
        <a:lstStyle/>
        <a:p>
          <a:endParaRPr lang="en-GB" sz="4400"/>
        </a:p>
      </dgm:t>
    </dgm:pt>
    <dgm:pt modelId="{07489809-400B-4BB1-808A-7503F341989F}" type="pres">
      <dgm:prSet presAssocID="{88D9A06B-CFC8-4C86-BCDC-AAAFD7F4F2FF}" presName="linear" presStyleCnt="0">
        <dgm:presLayoutVars>
          <dgm:animLvl val="lvl"/>
          <dgm:resizeHandles val="exact"/>
        </dgm:presLayoutVars>
      </dgm:prSet>
      <dgm:spPr/>
      <dgm:t>
        <a:bodyPr/>
        <a:lstStyle/>
        <a:p>
          <a:endParaRPr lang="en-GB"/>
        </a:p>
      </dgm:t>
    </dgm:pt>
    <dgm:pt modelId="{75F4F511-FE76-4933-BE75-CFC98843923A}" type="pres">
      <dgm:prSet presAssocID="{644C0D7E-3110-4FA7-B218-F71900F066BC}" presName="parentText" presStyleLbl="node1" presStyleIdx="0" presStyleCnt="1">
        <dgm:presLayoutVars>
          <dgm:chMax val="0"/>
          <dgm:bulletEnabled val="1"/>
        </dgm:presLayoutVars>
      </dgm:prSet>
      <dgm:spPr/>
      <dgm:t>
        <a:bodyPr/>
        <a:lstStyle/>
        <a:p>
          <a:endParaRPr lang="en-GB"/>
        </a:p>
      </dgm:t>
    </dgm:pt>
  </dgm:ptLst>
  <dgm:cxnLst>
    <dgm:cxn modelId="{A0F6FC61-949C-46E0-9C66-3F1EB59D701B}" type="presOf" srcId="{644C0D7E-3110-4FA7-B218-F71900F066BC}" destId="{75F4F511-FE76-4933-BE75-CFC98843923A}" srcOrd="0" destOrd="0" presId="urn:microsoft.com/office/officeart/2005/8/layout/vList2"/>
    <dgm:cxn modelId="{627C0473-DED4-4D2D-B1A2-373B45064D42}" srcId="{88D9A06B-CFC8-4C86-BCDC-AAAFD7F4F2FF}" destId="{644C0D7E-3110-4FA7-B218-F71900F066BC}" srcOrd="0" destOrd="0" parTransId="{AD18D21B-F74E-4E12-A6A5-33D42C973AA1}" sibTransId="{292388F2-C6EE-47D7-B730-E717CAADFB06}"/>
    <dgm:cxn modelId="{938FE3FB-8786-4BB5-AE44-99D442ED402C}" type="presOf" srcId="{88D9A06B-CFC8-4C86-BCDC-AAAFD7F4F2FF}" destId="{07489809-400B-4BB1-808A-7503F341989F}" srcOrd="0" destOrd="0" presId="urn:microsoft.com/office/officeart/2005/8/layout/vList2"/>
    <dgm:cxn modelId="{2B4BEA90-D943-457A-9095-047379590C8E}" type="presParOf" srcId="{07489809-400B-4BB1-808A-7503F341989F}" destId="{75F4F511-FE76-4933-BE75-CFC98843923A}"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B6E7E3EC-0B2E-436E-87FC-4BE987707F4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D8B505EA-108F-498C-992E-834A1A8E714D}" type="pres">
      <dgm:prSet presAssocID="{B6E7E3EC-0B2E-436E-87FC-4BE987707F41}" presName="linear" presStyleCnt="0">
        <dgm:presLayoutVars>
          <dgm:animLvl val="lvl"/>
          <dgm:resizeHandles val="exact"/>
        </dgm:presLayoutVars>
      </dgm:prSet>
      <dgm:spPr/>
      <dgm:t>
        <a:bodyPr/>
        <a:lstStyle/>
        <a:p>
          <a:endParaRPr lang="en-GB"/>
        </a:p>
      </dgm:t>
    </dgm:pt>
  </dgm:ptLst>
  <dgm:cxnLst>
    <dgm:cxn modelId="{CC0CD60C-958C-46F4-BE56-D25095E21035}" type="presOf" srcId="{B6E7E3EC-0B2E-436E-87FC-4BE987707F41}" destId="{D8B505EA-108F-498C-992E-834A1A8E714D}"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88D9A06B-CFC8-4C86-BCDC-AAAFD7F4F2F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644C0D7E-3110-4FA7-B218-F71900F066BC}">
      <dgm:prSet custT="1"/>
      <dgm:spPr/>
      <dgm:t>
        <a:bodyPr/>
        <a:lstStyle/>
        <a:p>
          <a:pPr rtl="0"/>
          <a:r>
            <a:rPr lang="en-GB" sz="4400" dirty="0" smtClean="0"/>
            <a:t>3. Lessons learnt and best practices… </a:t>
          </a:r>
          <a:endParaRPr lang="en-GB" sz="4400" dirty="0"/>
        </a:p>
      </dgm:t>
    </dgm:pt>
    <dgm:pt modelId="{AD18D21B-F74E-4E12-A6A5-33D42C973AA1}" type="parTrans" cxnId="{627C0473-DED4-4D2D-B1A2-373B45064D42}">
      <dgm:prSet/>
      <dgm:spPr/>
      <dgm:t>
        <a:bodyPr/>
        <a:lstStyle/>
        <a:p>
          <a:endParaRPr lang="en-GB" sz="4400"/>
        </a:p>
      </dgm:t>
    </dgm:pt>
    <dgm:pt modelId="{292388F2-C6EE-47D7-B730-E717CAADFB06}" type="sibTrans" cxnId="{627C0473-DED4-4D2D-B1A2-373B45064D42}">
      <dgm:prSet/>
      <dgm:spPr/>
      <dgm:t>
        <a:bodyPr/>
        <a:lstStyle/>
        <a:p>
          <a:endParaRPr lang="en-GB" sz="4400"/>
        </a:p>
      </dgm:t>
    </dgm:pt>
    <dgm:pt modelId="{07489809-400B-4BB1-808A-7503F341989F}" type="pres">
      <dgm:prSet presAssocID="{88D9A06B-CFC8-4C86-BCDC-AAAFD7F4F2FF}" presName="linear" presStyleCnt="0">
        <dgm:presLayoutVars>
          <dgm:animLvl val="lvl"/>
          <dgm:resizeHandles val="exact"/>
        </dgm:presLayoutVars>
      </dgm:prSet>
      <dgm:spPr/>
      <dgm:t>
        <a:bodyPr/>
        <a:lstStyle/>
        <a:p>
          <a:endParaRPr lang="en-GB"/>
        </a:p>
      </dgm:t>
    </dgm:pt>
    <dgm:pt modelId="{75F4F511-FE76-4933-BE75-CFC98843923A}" type="pres">
      <dgm:prSet presAssocID="{644C0D7E-3110-4FA7-B218-F71900F066BC}" presName="parentText" presStyleLbl="node1" presStyleIdx="0" presStyleCnt="1">
        <dgm:presLayoutVars>
          <dgm:chMax val="0"/>
          <dgm:bulletEnabled val="1"/>
        </dgm:presLayoutVars>
      </dgm:prSet>
      <dgm:spPr/>
      <dgm:t>
        <a:bodyPr/>
        <a:lstStyle/>
        <a:p>
          <a:endParaRPr lang="en-GB"/>
        </a:p>
      </dgm:t>
    </dgm:pt>
  </dgm:ptLst>
  <dgm:cxnLst>
    <dgm:cxn modelId="{627C0473-DED4-4D2D-B1A2-373B45064D42}" srcId="{88D9A06B-CFC8-4C86-BCDC-AAAFD7F4F2FF}" destId="{644C0D7E-3110-4FA7-B218-F71900F066BC}" srcOrd="0" destOrd="0" parTransId="{AD18D21B-F74E-4E12-A6A5-33D42C973AA1}" sibTransId="{292388F2-C6EE-47D7-B730-E717CAADFB06}"/>
    <dgm:cxn modelId="{FE35A9E5-9317-4FD6-9B50-A669DE95F598}" type="presOf" srcId="{644C0D7E-3110-4FA7-B218-F71900F066BC}" destId="{75F4F511-FE76-4933-BE75-CFC98843923A}" srcOrd="0" destOrd="0" presId="urn:microsoft.com/office/officeart/2005/8/layout/vList2"/>
    <dgm:cxn modelId="{3576625E-F7C8-4183-B7C1-C77E009AD9F2}" type="presOf" srcId="{88D9A06B-CFC8-4C86-BCDC-AAAFD7F4F2FF}" destId="{07489809-400B-4BB1-808A-7503F341989F}" srcOrd="0" destOrd="0" presId="urn:microsoft.com/office/officeart/2005/8/layout/vList2"/>
    <dgm:cxn modelId="{AE9ECB58-0184-49E1-B404-4369FA74FB32}" type="presParOf" srcId="{07489809-400B-4BB1-808A-7503F341989F}" destId="{75F4F511-FE76-4933-BE75-CFC98843923A}" srcOrd="0" destOrd="0" presId="urn:microsoft.com/office/officeart/2005/8/layout/vList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88D9A06B-CFC8-4C86-BCDC-AAAFD7F4F2F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644C0D7E-3110-4FA7-B218-F71900F066BC}">
      <dgm:prSet custT="1"/>
      <dgm:spPr/>
      <dgm:t>
        <a:bodyPr/>
        <a:lstStyle/>
        <a:p>
          <a:pPr rtl="0"/>
          <a:r>
            <a:rPr lang="en-GB" sz="4400" dirty="0" smtClean="0"/>
            <a:t>3. Lessons learnt and best practices… </a:t>
          </a:r>
          <a:endParaRPr lang="en-GB" sz="4400" dirty="0"/>
        </a:p>
      </dgm:t>
    </dgm:pt>
    <dgm:pt modelId="{AD18D21B-F74E-4E12-A6A5-33D42C973AA1}" type="parTrans" cxnId="{627C0473-DED4-4D2D-B1A2-373B45064D42}">
      <dgm:prSet/>
      <dgm:spPr/>
      <dgm:t>
        <a:bodyPr/>
        <a:lstStyle/>
        <a:p>
          <a:endParaRPr lang="en-GB" sz="4400"/>
        </a:p>
      </dgm:t>
    </dgm:pt>
    <dgm:pt modelId="{292388F2-C6EE-47D7-B730-E717CAADFB06}" type="sibTrans" cxnId="{627C0473-DED4-4D2D-B1A2-373B45064D42}">
      <dgm:prSet/>
      <dgm:spPr/>
      <dgm:t>
        <a:bodyPr/>
        <a:lstStyle/>
        <a:p>
          <a:endParaRPr lang="en-GB" sz="4400"/>
        </a:p>
      </dgm:t>
    </dgm:pt>
    <dgm:pt modelId="{07489809-400B-4BB1-808A-7503F341989F}" type="pres">
      <dgm:prSet presAssocID="{88D9A06B-CFC8-4C86-BCDC-AAAFD7F4F2FF}" presName="linear" presStyleCnt="0">
        <dgm:presLayoutVars>
          <dgm:animLvl val="lvl"/>
          <dgm:resizeHandles val="exact"/>
        </dgm:presLayoutVars>
      </dgm:prSet>
      <dgm:spPr/>
      <dgm:t>
        <a:bodyPr/>
        <a:lstStyle/>
        <a:p>
          <a:endParaRPr lang="en-GB"/>
        </a:p>
      </dgm:t>
    </dgm:pt>
    <dgm:pt modelId="{75F4F511-FE76-4933-BE75-CFC98843923A}" type="pres">
      <dgm:prSet presAssocID="{644C0D7E-3110-4FA7-B218-F71900F066BC}" presName="parentText" presStyleLbl="node1" presStyleIdx="0" presStyleCnt="1">
        <dgm:presLayoutVars>
          <dgm:chMax val="0"/>
          <dgm:bulletEnabled val="1"/>
        </dgm:presLayoutVars>
      </dgm:prSet>
      <dgm:spPr/>
      <dgm:t>
        <a:bodyPr/>
        <a:lstStyle/>
        <a:p>
          <a:endParaRPr lang="en-GB"/>
        </a:p>
      </dgm:t>
    </dgm:pt>
  </dgm:ptLst>
  <dgm:cxnLst>
    <dgm:cxn modelId="{627C0473-DED4-4D2D-B1A2-373B45064D42}" srcId="{88D9A06B-CFC8-4C86-BCDC-AAAFD7F4F2FF}" destId="{644C0D7E-3110-4FA7-B218-F71900F066BC}" srcOrd="0" destOrd="0" parTransId="{AD18D21B-F74E-4E12-A6A5-33D42C973AA1}" sibTransId="{292388F2-C6EE-47D7-B730-E717CAADFB06}"/>
    <dgm:cxn modelId="{1B8A18F7-2F00-4EC2-A4FA-315D65C1B3D4}" type="presOf" srcId="{644C0D7E-3110-4FA7-B218-F71900F066BC}" destId="{75F4F511-FE76-4933-BE75-CFC98843923A}" srcOrd="0" destOrd="0" presId="urn:microsoft.com/office/officeart/2005/8/layout/vList2"/>
    <dgm:cxn modelId="{39725FFE-A073-4DB0-B39B-B18222A07BAE}" type="presOf" srcId="{88D9A06B-CFC8-4C86-BCDC-AAAFD7F4F2FF}" destId="{07489809-400B-4BB1-808A-7503F341989F}" srcOrd="0" destOrd="0" presId="urn:microsoft.com/office/officeart/2005/8/layout/vList2"/>
    <dgm:cxn modelId="{2C0F6EC1-9E00-4702-A1F3-CBD3192B9C04}" type="presParOf" srcId="{07489809-400B-4BB1-808A-7503F341989F}" destId="{75F4F511-FE76-4933-BE75-CFC98843923A}"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6177241D-FCA2-4419-B29C-F1B206331D5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ABD617A2-8DD5-4F3D-86EC-E7AEBF8307A6}">
      <dgm:prSet custT="1"/>
      <dgm:spPr/>
      <dgm:t>
        <a:bodyPr/>
        <a:lstStyle/>
        <a:p>
          <a:r>
            <a:rPr lang="en-US" sz="4800" b="1" dirty="0" smtClean="0"/>
            <a:t>4. Opportunities</a:t>
          </a:r>
          <a:endParaRPr lang="en-GB" sz="4800" dirty="0"/>
        </a:p>
      </dgm:t>
    </dgm:pt>
    <dgm:pt modelId="{E4B8C547-F016-4821-9C49-1A4619C62377}" type="parTrans" cxnId="{BC269283-3384-48FA-A218-1ACE0E4BA3E4}">
      <dgm:prSet/>
      <dgm:spPr/>
      <dgm:t>
        <a:bodyPr/>
        <a:lstStyle/>
        <a:p>
          <a:endParaRPr lang="en-GB" sz="4800"/>
        </a:p>
      </dgm:t>
    </dgm:pt>
    <dgm:pt modelId="{D5771AE7-52C4-4102-B57A-6C086F2898D5}" type="sibTrans" cxnId="{BC269283-3384-48FA-A218-1ACE0E4BA3E4}">
      <dgm:prSet/>
      <dgm:spPr/>
      <dgm:t>
        <a:bodyPr/>
        <a:lstStyle/>
        <a:p>
          <a:endParaRPr lang="en-GB" sz="4800"/>
        </a:p>
      </dgm:t>
    </dgm:pt>
    <dgm:pt modelId="{18693685-03E9-4A0E-A496-DDD1BE8F10FB}" type="pres">
      <dgm:prSet presAssocID="{6177241D-FCA2-4419-B29C-F1B206331D54}" presName="linear" presStyleCnt="0">
        <dgm:presLayoutVars>
          <dgm:animLvl val="lvl"/>
          <dgm:resizeHandles val="exact"/>
        </dgm:presLayoutVars>
      </dgm:prSet>
      <dgm:spPr/>
      <dgm:t>
        <a:bodyPr/>
        <a:lstStyle/>
        <a:p>
          <a:endParaRPr lang="en-GB"/>
        </a:p>
      </dgm:t>
    </dgm:pt>
    <dgm:pt modelId="{9D2F5EDB-B20A-4C85-9407-1619FAF93ECC}" type="pres">
      <dgm:prSet presAssocID="{ABD617A2-8DD5-4F3D-86EC-E7AEBF8307A6}" presName="parentText" presStyleLbl="node1" presStyleIdx="0" presStyleCnt="1">
        <dgm:presLayoutVars>
          <dgm:chMax val="0"/>
          <dgm:bulletEnabled val="1"/>
        </dgm:presLayoutVars>
      </dgm:prSet>
      <dgm:spPr/>
      <dgm:t>
        <a:bodyPr/>
        <a:lstStyle/>
        <a:p>
          <a:endParaRPr lang="en-GB"/>
        </a:p>
      </dgm:t>
    </dgm:pt>
  </dgm:ptLst>
  <dgm:cxnLst>
    <dgm:cxn modelId="{9A921A67-3930-4C80-AE60-D6EFBD326944}" type="presOf" srcId="{ABD617A2-8DD5-4F3D-86EC-E7AEBF8307A6}" destId="{9D2F5EDB-B20A-4C85-9407-1619FAF93ECC}" srcOrd="0" destOrd="0" presId="urn:microsoft.com/office/officeart/2005/8/layout/vList2"/>
    <dgm:cxn modelId="{3EB15EF9-E83D-4E09-98D8-429C2D9AAA0F}" type="presOf" srcId="{6177241D-FCA2-4419-B29C-F1B206331D54}" destId="{18693685-03E9-4A0E-A496-DDD1BE8F10FB}" srcOrd="0" destOrd="0" presId="urn:microsoft.com/office/officeart/2005/8/layout/vList2"/>
    <dgm:cxn modelId="{BC269283-3384-48FA-A218-1ACE0E4BA3E4}" srcId="{6177241D-FCA2-4419-B29C-F1B206331D54}" destId="{ABD617A2-8DD5-4F3D-86EC-E7AEBF8307A6}" srcOrd="0" destOrd="0" parTransId="{E4B8C547-F016-4821-9C49-1A4619C62377}" sibTransId="{D5771AE7-52C4-4102-B57A-6C086F2898D5}"/>
    <dgm:cxn modelId="{6010D43E-5D8D-47EC-98D9-94B4263A9161}" type="presParOf" srcId="{18693685-03E9-4A0E-A496-DDD1BE8F10FB}" destId="{9D2F5EDB-B20A-4C85-9407-1619FAF93ECC}"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2B6A4F51-23C4-4B2F-8F06-F4D4F6CE1CF4}"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GB"/>
        </a:p>
      </dgm:t>
    </dgm:pt>
    <dgm:pt modelId="{CEC5C365-F5CB-4617-BEF3-45DCA5A78FF3}">
      <dgm:prSet custT="1"/>
      <dgm:spPr/>
      <dgm:t>
        <a:bodyPr/>
        <a:lstStyle/>
        <a:p>
          <a:r>
            <a:rPr lang="en-GB" sz="3600" b="1" dirty="0" smtClean="0"/>
            <a:t>5. Constraints, Barriers and Challenges</a:t>
          </a:r>
          <a:endParaRPr lang="en-GB" sz="3600" dirty="0"/>
        </a:p>
      </dgm:t>
    </dgm:pt>
    <dgm:pt modelId="{F7DFA599-7353-459D-9F7C-5F699FB316E2}" type="parTrans" cxnId="{7279B580-9345-40FD-A5B8-E29B4EFB0AB4}">
      <dgm:prSet/>
      <dgm:spPr/>
      <dgm:t>
        <a:bodyPr/>
        <a:lstStyle/>
        <a:p>
          <a:endParaRPr lang="en-GB" sz="3600"/>
        </a:p>
      </dgm:t>
    </dgm:pt>
    <dgm:pt modelId="{66114ECB-8899-4F43-88D5-F8079F85D63E}" type="sibTrans" cxnId="{7279B580-9345-40FD-A5B8-E29B4EFB0AB4}">
      <dgm:prSet/>
      <dgm:spPr/>
      <dgm:t>
        <a:bodyPr/>
        <a:lstStyle/>
        <a:p>
          <a:endParaRPr lang="en-GB" sz="3600"/>
        </a:p>
      </dgm:t>
    </dgm:pt>
    <dgm:pt modelId="{4307FAC2-3C76-410A-949D-3C898BAA478B}" type="pres">
      <dgm:prSet presAssocID="{2B6A4F51-23C4-4B2F-8F06-F4D4F6CE1CF4}" presName="linear" presStyleCnt="0">
        <dgm:presLayoutVars>
          <dgm:animLvl val="lvl"/>
          <dgm:resizeHandles val="exact"/>
        </dgm:presLayoutVars>
      </dgm:prSet>
      <dgm:spPr/>
      <dgm:t>
        <a:bodyPr/>
        <a:lstStyle/>
        <a:p>
          <a:endParaRPr lang="en-GB"/>
        </a:p>
      </dgm:t>
    </dgm:pt>
    <dgm:pt modelId="{62949337-0F0B-4A4F-A7ED-8C1DBD6818CE}" type="pres">
      <dgm:prSet presAssocID="{CEC5C365-F5CB-4617-BEF3-45DCA5A78FF3}" presName="parentText" presStyleLbl="node1" presStyleIdx="0" presStyleCnt="1">
        <dgm:presLayoutVars>
          <dgm:chMax val="0"/>
          <dgm:bulletEnabled val="1"/>
        </dgm:presLayoutVars>
      </dgm:prSet>
      <dgm:spPr/>
      <dgm:t>
        <a:bodyPr/>
        <a:lstStyle/>
        <a:p>
          <a:endParaRPr lang="en-GB"/>
        </a:p>
      </dgm:t>
    </dgm:pt>
  </dgm:ptLst>
  <dgm:cxnLst>
    <dgm:cxn modelId="{7279B580-9345-40FD-A5B8-E29B4EFB0AB4}" srcId="{2B6A4F51-23C4-4B2F-8F06-F4D4F6CE1CF4}" destId="{CEC5C365-F5CB-4617-BEF3-45DCA5A78FF3}" srcOrd="0" destOrd="0" parTransId="{F7DFA599-7353-459D-9F7C-5F699FB316E2}" sibTransId="{66114ECB-8899-4F43-88D5-F8079F85D63E}"/>
    <dgm:cxn modelId="{1937C6F6-1484-4956-ADF2-D3EC32709CBD}" type="presOf" srcId="{2B6A4F51-23C4-4B2F-8F06-F4D4F6CE1CF4}" destId="{4307FAC2-3C76-410A-949D-3C898BAA478B}" srcOrd="0" destOrd="0" presId="urn:microsoft.com/office/officeart/2005/8/layout/vList2"/>
    <dgm:cxn modelId="{3395AABC-5953-4820-803B-D51743E4739E}" type="presOf" srcId="{CEC5C365-F5CB-4617-BEF3-45DCA5A78FF3}" destId="{62949337-0F0B-4A4F-A7ED-8C1DBD6818CE}" srcOrd="0" destOrd="0" presId="urn:microsoft.com/office/officeart/2005/8/layout/vList2"/>
    <dgm:cxn modelId="{E0B6AFDE-2E7A-459C-9D9A-7F5AD03B1DBF}" type="presParOf" srcId="{4307FAC2-3C76-410A-949D-3C898BAA478B}" destId="{62949337-0F0B-4A4F-A7ED-8C1DBD6818CE}"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B214B7C8-649A-4D57-B73A-46682F1F3FE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628317D7-C345-4490-904A-92C783D10428}" type="pres">
      <dgm:prSet presAssocID="{B214B7C8-649A-4D57-B73A-46682F1F3FE4}" presName="linear" presStyleCnt="0">
        <dgm:presLayoutVars>
          <dgm:animLvl val="lvl"/>
          <dgm:resizeHandles val="exact"/>
        </dgm:presLayoutVars>
      </dgm:prSet>
      <dgm:spPr/>
      <dgm:t>
        <a:bodyPr/>
        <a:lstStyle/>
        <a:p>
          <a:endParaRPr lang="en-GB"/>
        </a:p>
      </dgm:t>
    </dgm:pt>
  </dgm:ptLst>
  <dgm:cxnLst>
    <dgm:cxn modelId="{7486BB63-0F27-43F9-A811-01358F68A90C}" type="presOf" srcId="{B214B7C8-649A-4D57-B73A-46682F1F3FE4}" destId="{628317D7-C345-4490-904A-92C783D10428}"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B473C1E-ED19-40B1-A7EB-2F86A449BFB2}"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GB"/>
        </a:p>
      </dgm:t>
    </dgm:pt>
    <dgm:pt modelId="{814FC298-AF4B-43DC-B3E0-B735A23D0AAE}">
      <dgm:prSet/>
      <dgm:spPr/>
      <dgm:t>
        <a:bodyPr/>
        <a:lstStyle/>
        <a:p>
          <a:pPr rtl="0"/>
          <a:r>
            <a:rPr lang="en-GB" dirty="0" smtClean="0"/>
            <a:t>Coverage </a:t>
          </a:r>
          <a:endParaRPr lang="en-GB" dirty="0"/>
        </a:p>
      </dgm:t>
    </dgm:pt>
    <dgm:pt modelId="{F3F5FDD9-DFFA-433A-AE33-39A1878566B7}" type="parTrans" cxnId="{52584916-72B0-4A22-90F2-072ABAD6FE04}">
      <dgm:prSet/>
      <dgm:spPr/>
      <dgm:t>
        <a:bodyPr/>
        <a:lstStyle/>
        <a:p>
          <a:endParaRPr lang="en-GB"/>
        </a:p>
      </dgm:t>
    </dgm:pt>
    <dgm:pt modelId="{8835DC00-29FA-494F-AEAD-3FF3017E2B44}" type="sibTrans" cxnId="{52584916-72B0-4A22-90F2-072ABAD6FE04}">
      <dgm:prSet/>
      <dgm:spPr/>
      <dgm:t>
        <a:bodyPr/>
        <a:lstStyle/>
        <a:p>
          <a:endParaRPr lang="en-GB"/>
        </a:p>
      </dgm:t>
    </dgm:pt>
    <dgm:pt modelId="{CA93F12F-F609-4C9D-ADBE-E4398C659A86}" type="pres">
      <dgm:prSet presAssocID="{4B473C1E-ED19-40B1-A7EB-2F86A449BFB2}" presName="linear" presStyleCnt="0">
        <dgm:presLayoutVars>
          <dgm:animLvl val="lvl"/>
          <dgm:resizeHandles val="exact"/>
        </dgm:presLayoutVars>
      </dgm:prSet>
      <dgm:spPr/>
      <dgm:t>
        <a:bodyPr/>
        <a:lstStyle/>
        <a:p>
          <a:endParaRPr lang="en-GB"/>
        </a:p>
      </dgm:t>
    </dgm:pt>
    <dgm:pt modelId="{94560F8F-F32E-4D49-A01F-F3C93A2AEA24}" type="pres">
      <dgm:prSet presAssocID="{814FC298-AF4B-43DC-B3E0-B735A23D0AAE}" presName="parentText" presStyleLbl="node1" presStyleIdx="0" presStyleCnt="1">
        <dgm:presLayoutVars>
          <dgm:chMax val="0"/>
          <dgm:bulletEnabled val="1"/>
        </dgm:presLayoutVars>
      </dgm:prSet>
      <dgm:spPr/>
      <dgm:t>
        <a:bodyPr/>
        <a:lstStyle/>
        <a:p>
          <a:endParaRPr lang="en-GB"/>
        </a:p>
      </dgm:t>
    </dgm:pt>
  </dgm:ptLst>
  <dgm:cxnLst>
    <dgm:cxn modelId="{8798F8EF-5A2B-4A64-B7E6-8371AA22AAAD}" type="presOf" srcId="{814FC298-AF4B-43DC-B3E0-B735A23D0AAE}" destId="{94560F8F-F32E-4D49-A01F-F3C93A2AEA24}" srcOrd="0" destOrd="0" presId="urn:microsoft.com/office/officeart/2005/8/layout/vList2"/>
    <dgm:cxn modelId="{52584916-72B0-4A22-90F2-072ABAD6FE04}" srcId="{4B473C1E-ED19-40B1-A7EB-2F86A449BFB2}" destId="{814FC298-AF4B-43DC-B3E0-B735A23D0AAE}" srcOrd="0" destOrd="0" parTransId="{F3F5FDD9-DFFA-433A-AE33-39A1878566B7}" sibTransId="{8835DC00-29FA-494F-AEAD-3FF3017E2B44}"/>
    <dgm:cxn modelId="{2DD03669-B51D-4081-8E71-490F914582DE}" type="presOf" srcId="{4B473C1E-ED19-40B1-A7EB-2F86A449BFB2}" destId="{CA93F12F-F609-4C9D-ADBE-E4398C659A86}" srcOrd="0" destOrd="0" presId="urn:microsoft.com/office/officeart/2005/8/layout/vList2"/>
    <dgm:cxn modelId="{B8C23242-3430-4695-AFF3-E032A67A8A20}" type="presParOf" srcId="{CA93F12F-F609-4C9D-ADBE-E4398C659A86}" destId="{94560F8F-F32E-4D49-A01F-F3C93A2AEA24}"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2B6A4F51-23C4-4B2F-8F06-F4D4F6CE1CF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CEC5C365-F5CB-4617-BEF3-45DCA5A78FF3}">
      <dgm:prSet custT="1"/>
      <dgm:spPr/>
      <dgm:t>
        <a:bodyPr/>
        <a:lstStyle/>
        <a:p>
          <a:r>
            <a:rPr lang="en-GB" sz="3600" b="1" dirty="0" smtClean="0"/>
            <a:t>5. Constraints, Barriers and Challenges…</a:t>
          </a:r>
          <a:endParaRPr lang="en-GB" sz="3600" dirty="0"/>
        </a:p>
      </dgm:t>
    </dgm:pt>
    <dgm:pt modelId="{F7DFA599-7353-459D-9F7C-5F699FB316E2}" type="parTrans" cxnId="{7279B580-9345-40FD-A5B8-E29B4EFB0AB4}">
      <dgm:prSet/>
      <dgm:spPr/>
      <dgm:t>
        <a:bodyPr/>
        <a:lstStyle/>
        <a:p>
          <a:endParaRPr lang="en-GB" sz="3600"/>
        </a:p>
      </dgm:t>
    </dgm:pt>
    <dgm:pt modelId="{66114ECB-8899-4F43-88D5-F8079F85D63E}" type="sibTrans" cxnId="{7279B580-9345-40FD-A5B8-E29B4EFB0AB4}">
      <dgm:prSet/>
      <dgm:spPr/>
      <dgm:t>
        <a:bodyPr/>
        <a:lstStyle/>
        <a:p>
          <a:endParaRPr lang="en-GB" sz="3600"/>
        </a:p>
      </dgm:t>
    </dgm:pt>
    <dgm:pt modelId="{4307FAC2-3C76-410A-949D-3C898BAA478B}" type="pres">
      <dgm:prSet presAssocID="{2B6A4F51-23C4-4B2F-8F06-F4D4F6CE1CF4}" presName="linear" presStyleCnt="0">
        <dgm:presLayoutVars>
          <dgm:animLvl val="lvl"/>
          <dgm:resizeHandles val="exact"/>
        </dgm:presLayoutVars>
      </dgm:prSet>
      <dgm:spPr/>
      <dgm:t>
        <a:bodyPr/>
        <a:lstStyle/>
        <a:p>
          <a:endParaRPr lang="en-GB"/>
        </a:p>
      </dgm:t>
    </dgm:pt>
    <dgm:pt modelId="{62949337-0F0B-4A4F-A7ED-8C1DBD6818CE}" type="pres">
      <dgm:prSet presAssocID="{CEC5C365-F5CB-4617-BEF3-45DCA5A78FF3}" presName="parentText" presStyleLbl="node1" presStyleIdx="0" presStyleCnt="1">
        <dgm:presLayoutVars>
          <dgm:chMax val="0"/>
          <dgm:bulletEnabled val="1"/>
        </dgm:presLayoutVars>
      </dgm:prSet>
      <dgm:spPr/>
      <dgm:t>
        <a:bodyPr/>
        <a:lstStyle/>
        <a:p>
          <a:endParaRPr lang="en-GB"/>
        </a:p>
      </dgm:t>
    </dgm:pt>
  </dgm:ptLst>
  <dgm:cxnLst>
    <dgm:cxn modelId="{7279B580-9345-40FD-A5B8-E29B4EFB0AB4}" srcId="{2B6A4F51-23C4-4B2F-8F06-F4D4F6CE1CF4}" destId="{CEC5C365-F5CB-4617-BEF3-45DCA5A78FF3}" srcOrd="0" destOrd="0" parTransId="{F7DFA599-7353-459D-9F7C-5F699FB316E2}" sibTransId="{66114ECB-8899-4F43-88D5-F8079F85D63E}"/>
    <dgm:cxn modelId="{F0DDA458-7C14-4AC5-8126-A26B6C0B2080}" type="presOf" srcId="{2B6A4F51-23C4-4B2F-8F06-F4D4F6CE1CF4}" destId="{4307FAC2-3C76-410A-949D-3C898BAA478B}" srcOrd="0" destOrd="0" presId="urn:microsoft.com/office/officeart/2005/8/layout/vList2"/>
    <dgm:cxn modelId="{79081055-97F7-4B54-8D17-887E96A65E19}" type="presOf" srcId="{CEC5C365-F5CB-4617-BEF3-45DCA5A78FF3}" destId="{62949337-0F0B-4A4F-A7ED-8C1DBD6818CE}" srcOrd="0" destOrd="0" presId="urn:microsoft.com/office/officeart/2005/8/layout/vList2"/>
    <dgm:cxn modelId="{250542E7-1AE6-444E-9973-8234E390CD68}" type="presParOf" srcId="{4307FAC2-3C76-410A-949D-3C898BAA478B}" destId="{62949337-0F0B-4A4F-A7ED-8C1DBD6818CE}" srcOrd="0" destOrd="0" presId="urn:microsoft.com/office/officeart/2005/8/layout/vList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53663DA6-5416-40B7-8205-080357B8FBC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DECC5AEE-1B67-4B2C-AF04-4431D64BBC9C}" type="pres">
      <dgm:prSet presAssocID="{53663DA6-5416-40B7-8205-080357B8FBCF}" presName="linear" presStyleCnt="0">
        <dgm:presLayoutVars>
          <dgm:animLvl val="lvl"/>
          <dgm:resizeHandles val="exact"/>
        </dgm:presLayoutVars>
      </dgm:prSet>
      <dgm:spPr/>
      <dgm:t>
        <a:bodyPr/>
        <a:lstStyle/>
        <a:p>
          <a:endParaRPr lang="en-GB"/>
        </a:p>
      </dgm:t>
    </dgm:pt>
  </dgm:ptLst>
  <dgm:cxnLst>
    <dgm:cxn modelId="{A7147B3E-F675-42FF-95B7-45450D8D35F5}" type="presOf" srcId="{53663DA6-5416-40B7-8205-080357B8FBCF}" destId="{DECC5AEE-1B67-4B2C-AF04-4431D64BBC9C}"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2B6A4F51-23C4-4B2F-8F06-F4D4F6CE1CF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CEC5C365-F5CB-4617-BEF3-45DCA5A78FF3}">
      <dgm:prSet custT="1"/>
      <dgm:spPr/>
      <dgm:t>
        <a:bodyPr/>
        <a:lstStyle/>
        <a:p>
          <a:r>
            <a:rPr lang="en-GB" sz="3600" b="1" dirty="0" smtClean="0"/>
            <a:t>5. Constraints, Barriers and Challenges…</a:t>
          </a:r>
          <a:endParaRPr lang="en-GB" sz="3600" dirty="0"/>
        </a:p>
      </dgm:t>
    </dgm:pt>
    <dgm:pt modelId="{F7DFA599-7353-459D-9F7C-5F699FB316E2}" type="parTrans" cxnId="{7279B580-9345-40FD-A5B8-E29B4EFB0AB4}">
      <dgm:prSet/>
      <dgm:spPr/>
      <dgm:t>
        <a:bodyPr/>
        <a:lstStyle/>
        <a:p>
          <a:endParaRPr lang="en-GB" sz="3600"/>
        </a:p>
      </dgm:t>
    </dgm:pt>
    <dgm:pt modelId="{66114ECB-8899-4F43-88D5-F8079F85D63E}" type="sibTrans" cxnId="{7279B580-9345-40FD-A5B8-E29B4EFB0AB4}">
      <dgm:prSet/>
      <dgm:spPr/>
      <dgm:t>
        <a:bodyPr/>
        <a:lstStyle/>
        <a:p>
          <a:endParaRPr lang="en-GB" sz="3600"/>
        </a:p>
      </dgm:t>
    </dgm:pt>
    <dgm:pt modelId="{4307FAC2-3C76-410A-949D-3C898BAA478B}" type="pres">
      <dgm:prSet presAssocID="{2B6A4F51-23C4-4B2F-8F06-F4D4F6CE1CF4}" presName="linear" presStyleCnt="0">
        <dgm:presLayoutVars>
          <dgm:animLvl val="lvl"/>
          <dgm:resizeHandles val="exact"/>
        </dgm:presLayoutVars>
      </dgm:prSet>
      <dgm:spPr/>
      <dgm:t>
        <a:bodyPr/>
        <a:lstStyle/>
        <a:p>
          <a:endParaRPr lang="en-GB"/>
        </a:p>
      </dgm:t>
    </dgm:pt>
    <dgm:pt modelId="{62949337-0F0B-4A4F-A7ED-8C1DBD6818CE}" type="pres">
      <dgm:prSet presAssocID="{CEC5C365-F5CB-4617-BEF3-45DCA5A78FF3}" presName="parentText" presStyleLbl="node1" presStyleIdx="0" presStyleCnt="1">
        <dgm:presLayoutVars>
          <dgm:chMax val="0"/>
          <dgm:bulletEnabled val="1"/>
        </dgm:presLayoutVars>
      </dgm:prSet>
      <dgm:spPr/>
      <dgm:t>
        <a:bodyPr/>
        <a:lstStyle/>
        <a:p>
          <a:endParaRPr lang="en-GB"/>
        </a:p>
      </dgm:t>
    </dgm:pt>
  </dgm:ptLst>
  <dgm:cxnLst>
    <dgm:cxn modelId="{B274C66E-D7DA-47D7-95D0-62B7BF42D9F6}" type="presOf" srcId="{2B6A4F51-23C4-4B2F-8F06-F4D4F6CE1CF4}" destId="{4307FAC2-3C76-410A-949D-3C898BAA478B}" srcOrd="0" destOrd="0" presId="urn:microsoft.com/office/officeart/2005/8/layout/vList2"/>
    <dgm:cxn modelId="{7279B580-9345-40FD-A5B8-E29B4EFB0AB4}" srcId="{2B6A4F51-23C4-4B2F-8F06-F4D4F6CE1CF4}" destId="{CEC5C365-F5CB-4617-BEF3-45DCA5A78FF3}" srcOrd="0" destOrd="0" parTransId="{F7DFA599-7353-459D-9F7C-5F699FB316E2}" sibTransId="{66114ECB-8899-4F43-88D5-F8079F85D63E}"/>
    <dgm:cxn modelId="{9D7E62DA-DC90-4708-AA8B-A7C4B7702FC3}" type="presOf" srcId="{CEC5C365-F5CB-4617-BEF3-45DCA5A78FF3}" destId="{62949337-0F0B-4A4F-A7ED-8C1DBD6818CE}" srcOrd="0" destOrd="0" presId="urn:microsoft.com/office/officeart/2005/8/layout/vList2"/>
    <dgm:cxn modelId="{5C12FE4B-C272-412C-8A2D-29D4117CEC84}" type="presParOf" srcId="{4307FAC2-3C76-410A-949D-3C898BAA478B}" destId="{62949337-0F0B-4A4F-A7ED-8C1DBD6818CE}" srcOrd="0" destOrd="0" presId="urn:microsoft.com/office/officeart/2005/8/layout/vList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2B6A4F51-23C4-4B2F-8F06-F4D4F6CE1CF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CEC5C365-F5CB-4617-BEF3-45DCA5A78FF3}">
      <dgm:prSet custT="1"/>
      <dgm:spPr/>
      <dgm:t>
        <a:bodyPr/>
        <a:lstStyle/>
        <a:p>
          <a:r>
            <a:rPr lang="en-GB" sz="3600" b="1" dirty="0" smtClean="0"/>
            <a:t>5. Constraints, Barriers and Challenges…</a:t>
          </a:r>
          <a:endParaRPr lang="en-GB" sz="3600" dirty="0"/>
        </a:p>
      </dgm:t>
    </dgm:pt>
    <dgm:pt modelId="{F7DFA599-7353-459D-9F7C-5F699FB316E2}" type="parTrans" cxnId="{7279B580-9345-40FD-A5B8-E29B4EFB0AB4}">
      <dgm:prSet/>
      <dgm:spPr/>
      <dgm:t>
        <a:bodyPr/>
        <a:lstStyle/>
        <a:p>
          <a:endParaRPr lang="en-GB" sz="3600"/>
        </a:p>
      </dgm:t>
    </dgm:pt>
    <dgm:pt modelId="{66114ECB-8899-4F43-88D5-F8079F85D63E}" type="sibTrans" cxnId="{7279B580-9345-40FD-A5B8-E29B4EFB0AB4}">
      <dgm:prSet/>
      <dgm:spPr/>
      <dgm:t>
        <a:bodyPr/>
        <a:lstStyle/>
        <a:p>
          <a:endParaRPr lang="en-GB" sz="3600"/>
        </a:p>
      </dgm:t>
    </dgm:pt>
    <dgm:pt modelId="{4307FAC2-3C76-410A-949D-3C898BAA478B}" type="pres">
      <dgm:prSet presAssocID="{2B6A4F51-23C4-4B2F-8F06-F4D4F6CE1CF4}" presName="linear" presStyleCnt="0">
        <dgm:presLayoutVars>
          <dgm:animLvl val="lvl"/>
          <dgm:resizeHandles val="exact"/>
        </dgm:presLayoutVars>
      </dgm:prSet>
      <dgm:spPr/>
      <dgm:t>
        <a:bodyPr/>
        <a:lstStyle/>
        <a:p>
          <a:endParaRPr lang="en-GB"/>
        </a:p>
      </dgm:t>
    </dgm:pt>
    <dgm:pt modelId="{62949337-0F0B-4A4F-A7ED-8C1DBD6818CE}" type="pres">
      <dgm:prSet presAssocID="{CEC5C365-F5CB-4617-BEF3-45DCA5A78FF3}" presName="parentText" presStyleLbl="node1" presStyleIdx="0" presStyleCnt="1">
        <dgm:presLayoutVars>
          <dgm:chMax val="0"/>
          <dgm:bulletEnabled val="1"/>
        </dgm:presLayoutVars>
      </dgm:prSet>
      <dgm:spPr/>
      <dgm:t>
        <a:bodyPr/>
        <a:lstStyle/>
        <a:p>
          <a:endParaRPr lang="en-GB"/>
        </a:p>
      </dgm:t>
    </dgm:pt>
  </dgm:ptLst>
  <dgm:cxnLst>
    <dgm:cxn modelId="{B97C4A07-A3E9-49B2-A5D1-3FFDC9EB0B6C}" type="presOf" srcId="{2B6A4F51-23C4-4B2F-8F06-F4D4F6CE1CF4}" destId="{4307FAC2-3C76-410A-949D-3C898BAA478B}" srcOrd="0" destOrd="0" presId="urn:microsoft.com/office/officeart/2005/8/layout/vList2"/>
    <dgm:cxn modelId="{6E99102F-A717-4B3E-85D5-98E46B8CB30E}" type="presOf" srcId="{CEC5C365-F5CB-4617-BEF3-45DCA5A78FF3}" destId="{62949337-0F0B-4A4F-A7ED-8C1DBD6818CE}" srcOrd="0" destOrd="0" presId="urn:microsoft.com/office/officeart/2005/8/layout/vList2"/>
    <dgm:cxn modelId="{7279B580-9345-40FD-A5B8-E29B4EFB0AB4}" srcId="{2B6A4F51-23C4-4B2F-8F06-F4D4F6CE1CF4}" destId="{CEC5C365-F5CB-4617-BEF3-45DCA5A78FF3}" srcOrd="0" destOrd="0" parTransId="{F7DFA599-7353-459D-9F7C-5F699FB316E2}" sibTransId="{66114ECB-8899-4F43-88D5-F8079F85D63E}"/>
    <dgm:cxn modelId="{2453DABD-5D76-4856-A30D-22B7C7690CBB}" type="presParOf" srcId="{4307FAC2-3C76-410A-949D-3C898BAA478B}" destId="{62949337-0F0B-4A4F-A7ED-8C1DBD6818CE}"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2B6A4F51-23C4-4B2F-8F06-F4D4F6CE1CF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CEC5C365-F5CB-4617-BEF3-45DCA5A78FF3}">
      <dgm:prSet custT="1"/>
      <dgm:spPr/>
      <dgm:t>
        <a:bodyPr/>
        <a:lstStyle/>
        <a:p>
          <a:r>
            <a:rPr lang="en-GB" sz="3600" b="1" dirty="0" smtClean="0"/>
            <a:t>5. Constraints, Barriers and Challenges…</a:t>
          </a:r>
          <a:endParaRPr lang="en-GB" sz="3600" dirty="0"/>
        </a:p>
      </dgm:t>
    </dgm:pt>
    <dgm:pt modelId="{F7DFA599-7353-459D-9F7C-5F699FB316E2}" type="parTrans" cxnId="{7279B580-9345-40FD-A5B8-E29B4EFB0AB4}">
      <dgm:prSet/>
      <dgm:spPr/>
      <dgm:t>
        <a:bodyPr/>
        <a:lstStyle/>
        <a:p>
          <a:endParaRPr lang="en-GB" sz="3600"/>
        </a:p>
      </dgm:t>
    </dgm:pt>
    <dgm:pt modelId="{66114ECB-8899-4F43-88D5-F8079F85D63E}" type="sibTrans" cxnId="{7279B580-9345-40FD-A5B8-E29B4EFB0AB4}">
      <dgm:prSet/>
      <dgm:spPr/>
      <dgm:t>
        <a:bodyPr/>
        <a:lstStyle/>
        <a:p>
          <a:endParaRPr lang="en-GB" sz="3600"/>
        </a:p>
      </dgm:t>
    </dgm:pt>
    <dgm:pt modelId="{4307FAC2-3C76-410A-949D-3C898BAA478B}" type="pres">
      <dgm:prSet presAssocID="{2B6A4F51-23C4-4B2F-8F06-F4D4F6CE1CF4}" presName="linear" presStyleCnt="0">
        <dgm:presLayoutVars>
          <dgm:animLvl val="lvl"/>
          <dgm:resizeHandles val="exact"/>
        </dgm:presLayoutVars>
      </dgm:prSet>
      <dgm:spPr/>
      <dgm:t>
        <a:bodyPr/>
        <a:lstStyle/>
        <a:p>
          <a:endParaRPr lang="en-GB"/>
        </a:p>
      </dgm:t>
    </dgm:pt>
    <dgm:pt modelId="{62949337-0F0B-4A4F-A7ED-8C1DBD6818CE}" type="pres">
      <dgm:prSet presAssocID="{CEC5C365-F5CB-4617-BEF3-45DCA5A78FF3}" presName="parentText" presStyleLbl="node1" presStyleIdx="0" presStyleCnt="1">
        <dgm:presLayoutVars>
          <dgm:chMax val="0"/>
          <dgm:bulletEnabled val="1"/>
        </dgm:presLayoutVars>
      </dgm:prSet>
      <dgm:spPr/>
      <dgm:t>
        <a:bodyPr/>
        <a:lstStyle/>
        <a:p>
          <a:endParaRPr lang="en-GB"/>
        </a:p>
      </dgm:t>
    </dgm:pt>
  </dgm:ptLst>
  <dgm:cxnLst>
    <dgm:cxn modelId="{24C18A86-8401-49D0-A2F3-3D53BD5EF9EA}" type="presOf" srcId="{2B6A4F51-23C4-4B2F-8F06-F4D4F6CE1CF4}" destId="{4307FAC2-3C76-410A-949D-3C898BAA478B}" srcOrd="0" destOrd="0" presId="urn:microsoft.com/office/officeart/2005/8/layout/vList2"/>
    <dgm:cxn modelId="{52EF97EF-4D32-4CC4-85C6-FE352B7FC32F}" type="presOf" srcId="{CEC5C365-F5CB-4617-BEF3-45DCA5A78FF3}" destId="{62949337-0F0B-4A4F-A7ED-8C1DBD6818CE}" srcOrd="0" destOrd="0" presId="urn:microsoft.com/office/officeart/2005/8/layout/vList2"/>
    <dgm:cxn modelId="{7279B580-9345-40FD-A5B8-E29B4EFB0AB4}" srcId="{2B6A4F51-23C4-4B2F-8F06-F4D4F6CE1CF4}" destId="{CEC5C365-F5CB-4617-BEF3-45DCA5A78FF3}" srcOrd="0" destOrd="0" parTransId="{F7DFA599-7353-459D-9F7C-5F699FB316E2}" sibTransId="{66114ECB-8899-4F43-88D5-F8079F85D63E}"/>
    <dgm:cxn modelId="{60F9B99A-0C42-435F-861A-7130D58514F4}" type="presParOf" srcId="{4307FAC2-3C76-410A-949D-3C898BAA478B}" destId="{62949337-0F0B-4A4F-A7ED-8C1DBD6818CE}"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2B6A4F51-23C4-4B2F-8F06-F4D4F6CE1CF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CEC5C365-F5CB-4617-BEF3-45DCA5A78FF3}">
      <dgm:prSet custT="1"/>
      <dgm:spPr/>
      <dgm:t>
        <a:bodyPr/>
        <a:lstStyle/>
        <a:p>
          <a:r>
            <a:rPr lang="en-GB" sz="3600" b="1" dirty="0" smtClean="0"/>
            <a:t>6. Recommendations</a:t>
          </a:r>
          <a:endParaRPr lang="en-GB" sz="3600" dirty="0"/>
        </a:p>
      </dgm:t>
    </dgm:pt>
    <dgm:pt modelId="{F7DFA599-7353-459D-9F7C-5F699FB316E2}" type="parTrans" cxnId="{7279B580-9345-40FD-A5B8-E29B4EFB0AB4}">
      <dgm:prSet/>
      <dgm:spPr/>
      <dgm:t>
        <a:bodyPr/>
        <a:lstStyle/>
        <a:p>
          <a:endParaRPr lang="en-GB" sz="3600"/>
        </a:p>
      </dgm:t>
    </dgm:pt>
    <dgm:pt modelId="{66114ECB-8899-4F43-88D5-F8079F85D63E}" type="sibTrans" cxnId="{7279B580-9345-40FD-A5B8-E29B4EFB0AB4}">
      <dgm:prSet/>
      <dgm:spPr/>
      <dgm:t>
        <a:bodyPr/>
        <a:lstStyle/>
        <a:p>
          <a:endParaRPr lang="en-GB" sz="3600"/>
        </a:p>
      </dgm:t>
    </dgm:pt>
    <dgm:pt modelId="{4307FAC2-3C76-410A-949D-3C898BAA478B}" type="pres">
      <dgm:prSet presAssocID="{2B6A4F51-23C4-4B2F-8F06-F4D4F6CE1CF4}" presName="linear" presStyleCnt="0">
        <dgm:presLayoutVars>
          <dgm:animLvl val="lvl"/>
          <dgm:resizeHandles val="exact"/>
        </dgm:presLayoutVars>
      </dgm:prSet>
      <dgm:spPr/>
      <dgm:t>
        <a:bodyPr/>
        <a:lstStyle/>
        <a:p>
          <a:endParaRPr lang="en-GB"/>
        </a:p>
      </dgm:t>
    </dgm:pt>
    <dgm:pt modelId="{62949337-0F0B-4A4F-A7ED-8C1DBD6818CE}" type="pres">
      <dgm:prSet presAssocID="{CEC5C365-F5CB-4617-BEF3-45DCA5A78FF3}" presName="parentText" presStyleLbl="node1" presStyleIdx="0" presStyleCnt="1">
        <dgm:presLayoutVars>
          <dgm:chMax val="0"/>
          <dgm:bulletEnabled val="1"/>
        </dgm:presLayoutVars>
      </dgm:prSet>
      <dgm:spPr/>
      <dgm:t>
        <a:bodyPr/>
        <a:lstStyle/>
        <a:p>
          <a:endParaRPr lang="en-GB"/>
        </a:p>
      </dgm:t>
    </dgm:pt>
  </dgm:ptLst>
  <dgm:cxnLst>
    <dgm:cxn modelId="{65A200C2-853D-4CC2-8483-A13B58C88F4B}" type="presOf" srcId="{2B6A4F51-23C4-4B2F-8F06-F4D4F6CE1CF4}" destId="{4307FAC2-3C76-410A-949D-3C898BAA478B}" srcOrd="0" destOrd="0" presId="urn:microsoft.com/office/officeart/2005/8/layout/vList2"/>
    <dgm:cxn modelId="{7279B580-9345-40FD-A5B8-E29B4EFB0AB4}" srcId="{2B6A4F51-23C4-4B2F-8F06-F4D4F6CE1CF4}" destId="{CEC5C365-F5CB-4617-BEF3-45DCA5A78FF3}" srcOrd="0" destOrd="0" parTransId="{F7DFA599-7353-459D-9F7C-5F699FB316E2}" sibTransId="{66114ECB-8899-4F43-88D5-F8079F85D63E}"/>
    <dgm:cxn modelId="{B7B943F9-0A91-4BDA-842C-4F0BF6184CCF}" type="presOf" srcId="{CEC5C365-F5CB-4617-BEF3-45DCA5A78FF3}" destId="{62949337-0F0B-4A4F-A7ED-8C1DBD6818CE}" srcOrd="0" destOrd="0" presId="urn:microsoft.com/office/officeart/2005/8/layout/vList2"/>
    <dgm:cxn modelId="{B8A46139-DE68-438D-9878-547513E664CC}" type="presParOf" srcId="{4307FAC2-3C76-410A-949D-3C898BAA478B}" destId="{62949337-0F0B-4A4F-A7ED-8C1DBD6818CE}"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0867ADA-8512-4605-8928-8DDFA2731BC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CFA29620-16F3-4344-B613-657643E636F4}">
      <dgm:prSet custT="1"/>
      <dgm:spPr/>
      <dgm:t>
        <a:bodyPr/>
        <a:lstStyle/>
        <a:p>
          <a:r>
            <a:rPr lang="en-US" sz="3200" b="1" dirty="0" smtClean="0"/>
            <a:t>1. Policy and legislation environment related to CBNRM</a:t>
          </a:r>
          <a:endParaRPr lang="en-GB" sz="3200" b="1" dirty="0"/>
        </a:p>
      </dgm:t>
    </dgm:pt>
    <dgm:pt modelId="{CB335382-5745-4D8A-AAED-7368460A0B26}" type="parTrans" cxnId="{F4EE2B97-00E3-4248-AB75-061FE2F90B9D}">
      <dgm:prSet/>
      <dgm:spPr/>
      <dgm:t>
        <a:bodyPr/>
        <a:lstStyle/>
        <a:p>
          <a:endParaRPr lang="en-GB"/>
        </a:p>
      </dgm:t>
    </dgm:pt>
    <dgm:pt modelId="{8E199455-2EAC-43FA-8783-CCBE829B4956}" type="sibTrans" cxnId="{F4EE2B97-00E3-4248-AB75-061FE2F90B9D}">
      <dgm:prSet/>
      <dgm:spPr/>
      <dgm:t>
        <a:bodyPr/>
        <a:lstStyle/>
        <a:p>
          <a:endParaRPr lang="en-GB"/>
        </a:p>
      </dgm:t>
    </dgm:pt>
    <dgm:pt modelId="{D5FECB48-417A-4FBA-AF6D-1A898960D568}" type="pres">
      <dgm:prSet presAssocID="{30867ADA-8512-4605-8928-8DDFA2731BCF}" presName="linear" presStyleCnt="0">
        <dgm:presLayoutVars>
          <dgm:animLvl val="lvl"/>
          <dgm:resizeHandles val="exact"/>
        </dgm:presLayoutVars>
      </dgm:prSet>
      <dgm:spPr/>
      <dgm:t>
        <a:bodyPr/>
        <a:lstStyle/>
        <a:p>
          <a:endParaRPr lang="en-GB"/>
        </a:p>
      </dgm:t>
    </dgm:pt>
    <dgm:pt modelId="{02A265E2-10CB-43A4-ACAC-901CA4300E0E}" type="pres">
      <dgm:prSet presAssocID="{CFA29620-16F3-4344-B613-657643E636F4}" presName="parentText" presStyleLbl="node1" presStyleIdx="0" presStyleCnt="1">
        <dgm:presLayoutVars>
          <dgm:chMax val="0"/>
          <dgm:bulletEnabled val="1"/>
        </dgm:presLayoutVars>
      </dgm:prSet>
      <dgm:spPr/>
      <dgm:t>
        <a:bodyPr/>
        <a:lstStyle/>
        <a:p>
          <a:endParaRPr lang="en-GB"/>
        </a:p>
      </dgm:t>
    </dgm:pt>
  </dgm:ptLst>
  <dgm:cxnLst>
    <dgm:cxn modelId="{F4EE2B97-00E3-4248-AB75-061FE2F90B9D}" srcId="{30867ADA-8512-4605-8928-8DDFA2731BCF}" destId="{CFA29620-16F3-4344-B613-657643E636F4}" srcOrd="0" destOrd="0" parTransId="{CB335382-5745-4D8A-AAED-7368460A0B26}" sibTransId="{8E199455-2EAC-43FA-8783-CCBE829B4956}"/>
    <dgm:cxn modelId="{DF276D86-EBDC-495D-8CCD-32A77D59A5D5}" type="presOf" srcId="{CFA29620-16F3-4344-B613-657643E636F4}" destId="{02A265E2-10CB-43A4-ACAC-901CA4300E0E}" srcOrd="0" destOrd="0" presId="urn:microsoft.com/office/officeart/2005/8/layout/vList2"/>
    <dgm:cxn modelId="{DE79BBF3-7982-4ED0-909F-1E146950B181}" type="presOf" srcId="{30867ADA-8512-4605-8928-8DDFA2731BCF}" destId="{D5FECB48-417A-4FBA-AF6D-1A898960D568}" srcOrd="0" destOrd="0" presId="urn:microsoft.com/office/officeart/2005/8/layout/vList2"/>
    <dgm:cxn modelId="{A71895A3-9380-4189-967A-9B81D2D098E7}" type="presParOf" srcId="{D5FECB48-417A-4FBA-AF6D-1A898960D568}" destId="{02A265E2-10CB-43A4-ACAC-901CA4300E0E}"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0867ADA-8512-4605-8928-8DDFA2731BC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CFA29620-16F3-4344-B613-657643E636F4}">
      <dgm:prSet custT="1"/>
      <dgm:spPr/>
      <dgm:t>
        <a:bodyPr/>
        <a:lstStyle/>
        <a:p>
          <a:r>
            <a:rPr lang="en-US" sz="3200" b="1" dirty="0" smtClean="0"/>
            <a:t>1. Policy and legislation environment related to CBNRM</a:t>
          </a:r>
          <a:endParaRPr lang="en-GB" sz="3200" b="1" dirty="0"/>
        </a:p>
      </dgm:t>
    </dgm:pt>
    <dgm:pt modelId="{CB335382-5745-4D8A-AAED-7368460A0B26}" type="parTrans" cxnId="{F4EE2B97-00E3-4248-AB75-061FE2F90B9D}">
      <dgm:prSet/>
      <dgm:spPr/>
      <dgm:t>
        <a:bodyPr/>
        <a:lstStyle/>
        <a:p>
          <a:endParaRPr lang="en-GB"/>
        </a:p>
      </dgm:t>
    </dgm:pt>
    <dgm:pt modelId="{8E199455-2EAC-43FA-8783-CCBE829B4956}" type="sibTrans" cxnId="{F4EE2B97-00E3-4248-AB75-061FE2F90B9D}">
      <dgm:prSet/>
      <dgm:spPr/>
      <dgm:t>
        <a:bodyPr/>
        <a:lstStyle/>
        <a:p>
          <a:endParaRPr lang="en-GB"/>
        </a:p>
      </dgm:t>
    </dgm:pt>
    <dgm:pt modelId="{D5FECB48-417A-4FBA-AF6D-1A898960D568}" type="pres">
      <dgm:prSet presAssocID="{30867ADA-8512-4605-8928-8DDFA2731BCF}" presName="linear" presStyleCnt="0">
        <dgm:presLayoutVars>
          <dgm:animLvl val="lvl"/>
          <dgm:resizeHandles val="exact"/>
        </dgm:presLayoutVars>
      </dgm:prSet>
      <dgm:spPr/>
      <dgm:t>
        <a:bodyPr/>
        <a:lstStyle/>
        <a:p>
          <a:endParaRPr lang="en-GB"/>
        </a:p>
      </dgm:t>
    </dgm:pt>
    <dgm:pt modelId="{02A265E2-10CB-43A4-ACAC-901CA4300E0E}" type="pres">
      <dgm:prSet presAssocID="{CFA29620-16F3-4344-B613-657643E636F4}" presName="parentText" presStyleLbl="node1" presStyleIdx="0" presStyleCnt="1">
        <dgm:presLayoutVars>
          <dgm:chMax val="0"/>
          <dgm:bulletEnabled val="1"/>
        </dgm:presLayoutVars>
      </dgm:prSet>
      <dgm:spPr/>
      <dgm:t>
        <a:bodyPr/>
        <a:lstStyle/>
        <a:p>
          <a:endParaRPr lang="en-GB"/>
        </a:p>
      </dgm:t>
    </dgm:pt>
  </dgm:ptLst>
  <dgm:cxnLst>
    <dgm:cxn modelId="{F4EE2B97-00E3-4248-AB75-061FE2F90B9D}" srcId="{30867ADA-8512-4605-8928-8DDFA2731BCF}" destId="{CFA29620-16F3-4344-B613-657643E636F4}" srcOrd="0" destOrd="0" parTransId="{CB335382-5745-4D8A-AAED-7368460A0B26}" sibTransId="{8E199455-2EAC-43FA-8783-CCBE829B4956}"/>
    <dgm:cxn modelId="{22410D5C-CA8B-4733-A59D-EEA42573A959}" type="presOf" srcId="{30867ADA-8512-4605-8928-8DDFA2731BCF}" destId="{D5FECB48-417A-4FBA-AF6D-1A898960D568}" srcOrd="0" destOrd="0" presId="urn:microsoft.com/office/officeart/2005/8/layout/vList2"/>
    <dgm:cxn modelId="{4D85ECCE-6DDA-4229-971E-A5A3E9F28787}" type="presOf" srcId="{CFA29620-16F3-4344-B613-657643E636F4}" destId="{02A265E2-10CB-43A4-ACAC-901CA4300E0E}" srcOrd="0" destOrd="0" presId="urn:microsoft.com/office/officeart/2005/8/layout/vList2"/>
    <dgm:cxn modelId="{BFB0E93D-03C1-4199-96B3-F7F961EF3DB9}" type="presParOf" srcId="{D5FECB48-417A-4FBA-AF6D-1A898960D568}" destId="{02A265E2-10CB-43A4-ACAC-901CA4300E0E}"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F89E3EB-2C42-4DD3-865E-C69F14DA671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8DC295E7-15AA-4181-8441-8CB53D36BEFF}">
      <dgm:prSet custT="1"/>
      <dgm:spPr/>
      <dgm:t>
        <a:bodyPr/>
        <a:lstStyle/>
        <a:p>
          <a:pPr rtl="0"/>
          <a:r>
            <a:rPr lang="en-GB" sz="4700" dirty="0" smtClean="0"/>
            <a:t>2. PFM </a:t>
          </a:r>
          <a:r>
            <a:rPr lang="en-GB" sz="4800" dirty="0" smtClean="0"/>
            <a:t>Models</a:t>
          </a:r>
          <a:endParaRPr lang="en-GB" sz="4800" dirty="0"/>
        </a:p>
      </dgm:t>
    </dgm:pt>
    <dgm:pt modelId="{452BD54D-DFC8-434B-BEE5-87EB06A66A6C}" type="parTrans" cxnId="{221DD1C2-15AC-41C1-BC07-8E18185740F5}">
      <dgm:prSet/>
      <dgm:spPr/>
      <dgm:t>
        <a:bodyPr/>
        <a:lstStyle/>
        <a:p>
          <a:endParaRPr lang="en-GB"/>
        </a:p>
      </dgm:t>
    </dgm:pt>
    <dgm:pt modelId="{D9776A7F-4BDE-42B6-8398-0FCC568CFD7D}" type="sibTrans" cxnId="{221DD1C2-15AC-41C1-BC07-8E18185740F5}">
      <dgm:prSet/>
      <dgm:spPr/>
      <dgm:t>
        <a:bodyPr/>
        <a:lstStyle/>
        <a:p>
          <a:endParaRPr lang="en-GB"/>
        </a:p>
      </dgm:t>
    </dgm:pt>
    <dgm:pt modelId="{5D8F829C-1787-443C-88AF-1B28F010BB7F}" type="pres">
      <dgm:prSet presAssocID="{CF89E3EB-2C42-4DD3-865E-C69F14DA671C}" presName="linear" presStyleCnt="0">
        <dgm:presLayoutVars>
          <dgm:animLvl val="lvl"/>
          <dgm:resizeHandles val="exact"/>
        </dgm:presLayoutVars>
      </dgm:prSet>
      <dgm:spPr/>
      <dgm:t>
        <a:bodyPr/>
        <a:lstStyle/>
        <a:p>
          <a:endParaRPr lang="en-GB"/>
        </a:p>
      </dgm:t>
    </dgm:pt>
    <dgm:pt modelId="{FD78D734-D789-4D5B-A56B-A413F9F3AF82}" type="pres">
      <dgm:prSet presAssocID="{8DC295E7-15AA-4181-8441-8CB53D36BEFF}" presName="parentText" presStyleLbl="node1" presStyleIdx="0" presStyleCnt="1">
        <dgm:presLayoutVars>
          <dgm:chMax val="0"/>
          <dgm:bulletEnabled val="1"/>
        </dgm:presLayoutVars>
      </dgm:prSet>
      <dgm:spPr/>
      <dgm:t>
        <a:bodyPr/>
        <a:lstStyle/>
        <a:p>
          <a:endParaRPr lang="en-GB"/>
        </a:p>
      </dgm:t>
    </dgm:pt>
  </dgm:ptLst>
  <dgm:cxnLst>
    <dgm:cxn modelId="{221DD1C2-15AC-41C1-BC07-8E18185740F5}" srcId="{CF89E3EB-2C42-4DD3-865E-C69F14DA671C}" destId="{8DC295E7-15AA-4181-8441-8CB53D36BEFF}" srcOrd="0" destOrd="0" parTransId="{452BD54D-DFC8-434B-BEE5-87EB06A66A6C}" sibTransId="{D9776A7F-4BDE-42B6-8398-0FCC568CFD7D}"/>
    <dgm:cxn modelId="{1744544A-AB53-4CF4-AFD5-BA1779DD5B1D}" type="presOf" srcId="{8DC295E7-15AA-4181-8441-8CB53D36BEFF}" destId="{FD78D734-D789-4D5B-A56B-A413F9F3AF82}" srcOrd="0" destOrd="0" presId="urn:microsoft.com/office/officeart/2005/8/layout/vList2"/>
    <dgm:cxn modelId="{DF1F859A-ED46-461A-A3B9-7EA86C8AE89D}" type="presOf" srcId="{CF89E3EB-2C42-4DD3-865E-C69F14DA671C}" destId="{5D8F829C-1787-443C-88AF-1B28F010BB7F}" srcOrd="0" destOrd="0" presId="urn:microsoft.com/office/officeart/2005/8/layout/vList2"/>
    <dgm:cxn modelId="{12B940B2-C015-4EE7-AC91-4280E392BB36}" type="presParOf" srcId="{5D8F829C-1787-443C-88AF-1B28F010BB7F}" destId="{FD78D734-D789-4D5B-A56B-A413F9F3AF82}"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F89E3EB-2C42-4DD3-865E-C69F14DA671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8DC295E7-15AA-4181-8441-8CB53D36BEFF}">
      <dgm:prSet custT="1"/>
      <dgm:spPr/>
      <dgm:t>
        <a:bodyPr/>
        <a:lstStyle/>
        <a:p>
          <a:pPr marL="0" marR="0" indent="0" defTabSz="914400" rtl="0" eaLnBrk="1" fontAlgn="auto" latinLnBrk="0" hangingPunct="1">
            <a:lnSpc>
              <a:spcPct val="100000"/>
            </a:lnSpc>
            <a:spcBef>
              <a:spcPts val="0"/>
            </a:spcBef>
            <a:spcAft>
              <a:spcPts val="0"/>
            </a:spcAft>
            <a:buClrTx/>
            <a:buSzTx/>
            <a:buFontTx/>
            <a:buNone/>
            <a:tabLst/>
            <a:defRPr/>
          </a:pPr>
          <a:r>
            <a:rPr lang="en-GB" sz="4700" dirty="0" smtClean="0"/>
            <a:t>2a. PFM </a:t>
          </a:r>
          <a:r>
            <a:rPr lang="en-GB" sz="4800" dirty="0" smtClean="0"/>
            <a:t>Coverage by 2008</a:t>
          </a:r>
          <a:endParaRPr lang="en-US" sz="4800" dirty="0" smtClean="0"/>
        </a:p>
        <a:p>
          <a:pPr defTabSz="2089150" rtl="0">
            <a:lnSpc>
              <a:spcPct val="90000"/>
            </a:lnSpc>
            <a:spcBef>
              <a:spcPct val="0"/>
            </a:spcBef>
            <a:spcAft>
              <a:spcPct val="35000"/>
            </a:spcAft>
          </a:pPr>
          <a:endParaRPr lang="en-GB" sz="4800" dirty="0"/>
        </a:p>
      </dgm:t>
    </dgm:pt>
    <dgm:pt modelId="{452BD54D-DFC8-434B-BEE5-87EB06A66A6C}" type="parTrans" cxnId="{221DD1C2-15AC-41C1-BC07-8E18185740F5}">
      <dgm:prSet/>
      <dgm:spPr/>
      <dgm:t>
        <a:bodyPr/>
        <a:lstStyle/>
        <a:p>
          <a:endParaRPr lang="en-GB"/>
        </a:p>
      </dgm:t>
    </dgm:pt>
    <dgm:pt modelId="{D9776A7F-4BDE-42B6-8398-0FCC568CFD7D}" type="sibTrans" cxnId="{221DD1C2-15AC-41C1-BC07-8E18185740F5}">
      <dgm:prSet/>
      <dgm:spPr/>
      <dgm:t>
        <a:bodyPr/>
        <a:lstStyle/>
        <a:p>
          <a:endParaRPr lang="en-GB"/>
        </a:p>
      </dgm:t>
    </dgm:pt>
    <dgm:pt modelId="{5D8F829C-1787-443C-88AF-1B28F010BB7F}" type="pres">
      <dgm:prSet presAssocID="{CF89E3EB-2C42-4DD3-865E-C69F14DA671C}" presName="linear" presStyleCnt="0">
        <dgm:presLayoutVars>
          <dgm:animLvl val="lvl"/>
          <dgm:resizeHandles val="exact"/>
        </dgm:presLayoutVars>
      </dgm:prSet>
      <dgm:spPr/>
      <dgm:t>
        <a:bodyPr/>
        <a:lstStyle/>
        <a:p>
          <a:endParaRPr lang="en-GB"/>
        </a:p>
      </dgm:t>
    </dgm:pt>
    <dgm:pt modelId="{FD78D734-D789-4D5B-A56B-A413F9F3AF82}" type="pres">
      <dgm:prSet presAssocID="{8DC295E7-15AA-4181-8441-8CB53D36BEFF}" presName="parentText" presStyleLbl="node1" presStyleIdx="0" presStyleCnt="1">
        <dgm:presLayoutVars>
          <dgm:chMax val="0"/>
          <dgm:bulletEnabled val="1"/>
        </dgm:presLayoutVars>
      </dgm:prSet>
      <dgm:spPr/>
      <dgm:t>
        <a:bodyPr/>
        <a:lstStyle/>
        <a:p>
          <a:endParaRPr lang="en-GB"/>
        </a:p>
      </dgm:t>
    </dgm:pt>
  </dgm:ptLst>
  <dgm:cxnLst>
    <dgm:cxn modelId="{BB6BFA07-EF68-45E1-850B-59C7B40BF028}" type="presOf" srcId="{8DC295E7-15AA-4181-8441-8CB53D36BEFF}" destId="{FD78D734-D789-4D5B-A56B-A413F9F3AF82}" srcOrd="0" destOrd="0" presId="urn:microsoft.com/office/officeart/2005/8/layout/vList2"/>
    <dgm:cxn modelId="{35BA60DD-DB7B-4A9C-952B-42BAEB33401D}" type="presOf" srcId="{CF89E3EB-2C42-4DD3-865E-C69F14DA671C}" destId="{5D8F829C-1787-443C-88AF-1B28F010BB7F}" srcOrd="0" destOrd="0" presId="urn:microsoft.com/office/officeart/2005/8/layout/vList2"/>
    <dgm:cxn modelId="{221DD1C2-15AC-41C1-BC07-8E18185740F5}" srcId="{CF89E3EB-2C42-4DD3-865E-C69F14DA671C}" destId="{8DC295E7-15AA-4181-8441-8CB53D36BEFF}" srcOrd="0" destOrd="0" parTransId="{452BD54D-DFC8-434B-BEE5-87EB06A66A6C}" sibTransId="{D9776A7F-4BDE-42B6-8398-0FCC568CFD7D}"/>
    <dgm:cxn modelId="{0D2DF865-6186-48E8-B87E-B76D444AB7C3}" type="presParOf" srcId="{5D8F829C-1787-443C-88AF-1B28F010BB7F}" destId="{FD78D734-D789-4D5B-A56B-A413F9F3AF82}"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FE14061-FA6A-4294-8F38-8806AD8A8BE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B93C4317-5B1A-45AA-A283-1C048D81E2C6}">
      <dgm:prSet custT="1"/>
      <dgm:spPr/>
      <dgm:t>
        <a:bodyPr/>
        <a:lstStyle/>
        <a:p>
          <a:pPr rtl="0"/>
          <a:endParaRPr lang="en-GB" sz="4400" dirty="0" smtClean="0"/>
        </a:p>
        <a:p>
          <a:pPr rtl="0"/>
          <a:r>
            <a:rPr lang="en-GB" sz="4400" dirty="0" smtClean="0"/>
            <a:t>2b. Forest Area Under PFM (ha)…</a:t>
          </a:r>
          <a:br>
            <a:rPr lang="en-GB" sz="4400" dirty="0" smtClean="0"/>
          </a:br>
          <a:r>
            <a:rPr lang="en-GB" sz="4400" dirty="0" smtClean="0"/>
            <a:t> </a:t>
          </a:r>
          <a:endParaRPr lang="en-GB" sz="4400" dirty="0"/>
        </a:p>
      </dgm:t>
    </dgm:pt>
    <dgm:pt modelId="{6D21531C-C251-4A5A-9E2B-87B43C2DC443}" type="parTrans" cxnId="{7C7C2D89-65C6-4193-A037-35EF69353E0B}">
      <dgm:prSet/>
      <dgm:spPr/>
      <dgm:t>
        <a:bodyPr/>
        <a:lstStyle/>
        <a:p>
          <a:endParaRPr lang="en-GB"/>
        </a:p>
      </dgm:t>
    </dgm:pt>
    <dgm:pt modelId="{9A6A7808-10B8-49EB-9840-64229C08EF26}" type="sibTrans" cxnId="{7C7C2D89-65C6-4193-A037-35EF69353E0B}">
      <dgm:prSet/>
      <dgm:spPr/>
      <dgm:t>
        <a:bodyPr/>
        <a:lstStyle/>
        <a:p>
          <a:endParaRPr lang="en-GB"/>
        </a:p>
      </dgm:t>
    </dgm:pt>
    <dgm:pt modelId="{A0E54645-F89B-4D3F-B325-7C1378D6805B}" type="pres">
      <dgm:prSet presAssocID="{2FE14061-FA6A-4294-8F38-8806AD8A8BE8}" presName="linear" presStyleCnt="0">
        <dgm:presLayoutVars>
          <dgm:animLvl val="lvl"/>
          <dgm:resizeHandles val="exact"/>
        </dgm:presLayoutVars>
      </dgm:prSet>
      <dgm:spPr/>
      <dgm:t>
        <a:bodyPr/>
        <a:lstStyle/>
        <a:p>
          <a:endParaRPr lang="en-GB"/>
        </a:p>
      </dgm:t>
    </dgm:pt>
    <dgm:pt modelId="{20610E80-C6C5-462D-9008-6BB962E5311C}" type="pres">
      <dgm:prSet presAssocID="{B93C4317-5B1A-45AA-A283-1C048D81E2C6}" presName="parentText" presStyleLbl="node1" presStyleIdx="0" presStyleCnt="1">
        <dgm:presLayoutVars>
          <dgm:chMax val="0"/>
          <dgm:bulletEnabled val="1"/>
        </dgm:presLayoutVars>
      </dgm:prSet>
      <dgm:spPr/>
      <dgm:t>
        <a:bodyPr/>
        <a:lstStyle/>
        <a:p>
          <a:endParaRPr lang="en-GB"/>
        </a:p>
      </dgm:t>
    </dgm:pt>
  </dgm:ptLst>
  <dgm:cxnLst>
    <dgm:cxn modelId="{7C7C2D89-65C6-4193-A037-35EF69353E0B}" srcId="{2FE14061-FA6A-4294-8F38-8806AD8A8BE8}" destId="{B93C4317-5B1A-45AA-A283-1C048D81E2C6}" srcOrd="0" destOrd="0" parTransId="{6D21531C-C251-4A5A-9E2B-87B43C2DC443}" sibTransId="{9A6A7808-10B8-49EB-9840-64229C08EF26}"/>
    <dgm:cxn modelId="{1231EB29-0ABD-442A-954C-D91928B52632}" type="presOf" srcId="{2FE14061-FA6A-4294-8F38-8806AD8A8BE8}" destId="{A0E54645-F89B-4D3F-B325-7C1378D6805B}" srcOrd="0" destOrd="0" presId="urn:microsoft.com/office/officeart/2005/8/layout/vList2"/>
    <dgm:cxn modelId="{691B022A-8361-4C72-BE09-19CA87170C7F}" type="presOf" srcId="{B93C4317-5B1A-45AA-A283-1C048D81E2C6}" destId="{20610E80-C6C5-462D-9008-6BB962E5311C}" srcOrd="0" destOrd="0" presId="urn:microsoft.com/office/officeart/2005/8/layout/vList2"/>
    <dgm:cxn modelId="{21971727-588D-4F80-8219-77CAE1CC85E2}" type="presParOf" srcId="{A0E54645-F89B-4D3F-B325-7C1378D6805B}" destId="{20610E80-C6C5-462D-9008-6BB962E5311C}"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FE14061-FA6A-4294-8F38-8806AD8A8BE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B93C4317-5B1A-45AA-A283-1C048D81E2C6}">
      <dgm:prSet custT="1"/>
      <dgm:spPr/>
      <dgm:t>
        <a:bodyPr/>
        <a:lstStyle/>
        <a:p>
          <a:pPr rtl="0"/>
          <a:endParaRPr lang="en-GB" sz="4400" dirty="0" smtClean="0"/>
        </a:p>
        <a:p>
          <a:pPr rtl="0"/>
          <a:r>
            <a:rPr lang="en-GB" sz="4400" dirty="0" smtClean="0"/>
            <a:t>2c. Villages Involved in PFM…</a:t>
          </a:r>
          <a:br>
            <a:rPr lang="en-GB" sz="4400" dirty="0" smtClean="0"/>
          </a:br>
          <a:r>
            <a:rPr lang="en-GB" sz="4400" dirty="0" smtClean="0"/>
            <a:t> </a:t>
          </a:r>
          <a:endParaRPr lang="en-GB" sz="4400" dirty="0"/>
        </a:p>
      </dgm:t>
    </dgm:pt>
    <dgm:pt modelId="{6D21531C-C251-4A5A-9E2B-87B43C2DC443}" type="parTrans" cxnId="{7C7C2D89-65C6-4193-A037-35EF69353E0B}">
      <dgm:prSet/>
      <dgm:spPr/>
      <dgm:t>
        <a:bodyPr/>
        <a:lstStyle/>
        <a:p>
          <a:endParaRPr lang="en-GB"/>
        </a:p>
      </dgm:t>
    </dgm:pt>
    <dgm:pt modelId="{9A6A7808-10B8-49EB-9840-64229C08EF26}" type="sibTrans" cxnId="{7C7C2D89-65C6-4193-A037-35EF69353E0B}">
      <dgm:prSet/>
      <dgm:spPr/>
      <dgm:t>
        <a:bodyPr/>
        <a:lstStyle/>
        <a:p>
          <a:endParaRPr lang="en-GB"/>
        </a:p>
      </dgm:t>
    </dgm:pt>
    <dgm:pt modelId="{A0E54645-F89B-4D3F-B325-7C1378D6805B}" type="pres">
      <dgm:prSet presAssocID="{2FE14061-FA6A-4294-8F38-8806AD8A8BE8}" presName="linear" presStyleCnt="0">
        <dgm:presLayoutVars>
          <dgm:animLvl val="lvl"/>
          <dgm:resizeHandles val="exact"/>
        </dgm:presLayoutVars>
      </dgm:prSet>
      <dgm:spPr/>
      <dgm:t>
        <a:bodyPr/>
        <a:lstStyle/>
        <a:p>
          <a:endParaRPr lang="en-GB"/>
        </a:p>
      </dgm:t>
    </dgm:pt>
    <dgm:pt modelId="{20610E80-C6C5-462D-9008-6BB962E5311C}" type="pres">
      <dgm:prSet presAssocID="{B93C4317-5B1A-45AA-A283-1C048D81E2C6}" presName="parentText" presStyleLbl="node1" presStyleIdx="0" presStyleCnt="1">
        <dgm:presLayoutVars>
          <dgm:chMax val="0"/>
          <dgm:bulletEnabled val="1"/>
        </dgm:presLayoutVars>
      </dgm:prSet>
      <dgm:spPr/>
      <dgm:t>
        <a:bodyPr/>
        <a:lstStyle/>
        <a:p>
          <a:endParaRPr lang="en-GB"/>
        </a:p>
      </dgm:t>
    </dgm:pt>
  </dgm:ptLst>
  <dgm:cxnLst>
    <dgm:cxn modelId="{3E2F851B-CD68-4E9C-AAC5-21B1A8B17DDD}" type="presOf" srcId="{B93C4317-5B1A-45AA-A283-1C048D81E2C6}" destId="{20610E80-C6C5-462D-9008-6BB962E5311C}" srcOrd="0" destOrd="0" presId="urn:microsoft.com/office/officeart/2005/8/layout/vList2"/>
    <dgm:cxn modelId="{7C7C2D89-65C6-4193-A037-35EF69353E0B}" srcId="{2FE14061-FA6A-4294-8F38-8806AD8A8BE8}" destId="{B93C4317-5B1A-45AA-A283-1C048D81E2C6}" srcOrd="0" destOrd="0" parTransId="{6D21531C-C251-4A5A-9E2B-87B43C2DC443}" sibTransId="{9A6A7808-10B8-49EB-9840-64229C08EF26}"/>
    <dgm:cxn modelId="{71925614-82B5-47ED-8E16-C3A487613D61}" type="presOf" srcId="{2FE14061-FA6A-4294-8F38-8806AD8A8BE8}" destId="{A0E54645-F89B-4D3F-B325-7C1378D6805B}" srcOrd="0" destOrd="0" presId="urn:microsoft.com/office/officeart/2005/8/layout/vList2"/>
    <dgm:cxn modelId="{89C13489-57A8-4C68-A284-39FCC20D13E9}" type="presParOf" srcId="{A0E54645-F89B-4D3F-B325-7C1378D6805B}" destId="{20610E80-C6C5-462D-9008-6BB962E5311C}"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2FE14061-FA6A-4294-8F38-8806AD8A8BE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B93C4317-5B1A-45AA-A283-1C048D81E2C6}">
      <dgm:prSet custT="1"/>
      <dgm:spPr/>
      <dgm:t>
        <a:bodyPr/>
        <a:lstStyle/>
        <a:p>
          <a:pPr rtl="0"/>
          <a:endParaRPr lang="en-GB" sz="4400" dirty="0" smtClean="0"/>
        </a:p>
        <a:p>
          <a:pPr rtl="0"/>
          <a:r>
            <a:rPr lang="en-GB" sz="4400" dirty="0" smtClean="0"/>
            <a:t>2d. Additional incentive to Forest Conservation</a:t>
          </a:r>
          <a:br>
            <a:rPr lang="en-GB" sz="4400" dirty="0" smtClean="0"/>
          </a:br>
          <a:r>
            <a:rPr lang="en-GB" sz="4400" dirty="0" smtClean="0"/>
            <a:t> </a:t>
          </a:r>
          <a:endParaRPr lang="en-GB" sz="4400" dirty="0"/>
        </a:p>
      </dgm:t>
    </dgm:pt>
    <dgm:pt modelId="{6D21531C-C251-4A5A-9E2B-87B43C2DC443}" type="parTrans" cxnId="{7C7C2D89-65C6-4193-A037-35EF69353E0B}">
      <dgm:prSet/>
      <dgm:spPr/>
      <dgm:t>
        <a:bodyPr/>
        <a:lstStyle/>
        <a:p>
          <a:endParaRPr lang="en-GB"/>
        </a:p>
      </dgm:t>
    </dgm:pt>
    <dgm:pt modelId="{9A6A7808-10B8-49EB-9840-64229C08EF26}" type="sibTrans" cxnId="{7C7C2D89-65C6-4193-A037-35EF69353E0B}">
      <dgm:prSet/>
      <dgm:spPr/>
      <dgm:t>
        <a:bodyPr/>
        <a:lstStyle/>
        <a:p>
          <a:endParaRPr lang="en-GB"/>
        </a:p>
      </dgm:t>
    </dgm:pt>
    <dgm:pt modelId="{A0E54645-F89B-4D3F-B325-7C1378D6805B}" type="pres">
      <dgm:prSet presAssocID="{2FE14061-FA6A-4294-8F38-8806AD8A8BE8}" presName="linear" presStyleCnt="0">
        <dgm:presLayoutVars>
          <dgm:animLvl val="lvl"/>
          <dgm:resizeHandles val="exact"/>
        </dgm:presLayoutVars>
      </dgm:prSet>
      <dgm:spPr/>
      <dgm:t>
        <a:bodyPr/>
        <a:lstStyle/>
        <a:p>
          <a:endParaRPr lang="en-GB"/>
        </a:p>
      </dgm:t>
    </dgm:pt>
    <dgm:pt modelId="{20610E80-C6C5-462D-9008-6BB962E5311C}" type="pres">
      <dgm:prSet presAssocID="{B93C4317-5B1A-45AA-A283-1C048D81E2C6}" presName="parentText" presStyleLbl="node1" presStyleIdx="0" presStyleCnt="1" custScaleY="221844">
        <dgm:presLayoutVars>
          <dgm:chMax val="0"/>
          <dgm:bulletEnabled val="1"/>
        </dgm:presLayoutVars>
      </dgm:prSet>
      <dgm:spPr/>
      <dgm:t>
        <a:bodyPr/>
        <a:lstStyle/>
        <a:p>
          <a:endParaRPr lang="en-GB"/>
        </a:p>
      </dgm:t>
    </dgm:pt>
  </dgm:ptLst>
  <dgm:cxnLst>
    <dgm:cxn modelId="{7C7C2D89-65C6-4193-A037-35EF69353E0B}" srcId="{2FE14061-FA6A-4294-8F38-8806AD8A8BE8}" destId="{B93C4317-5B1A-45AA-A283-1C048D81E2C6}" srcOrd="0" destOrd="0" parTransId="{6D21531C-C251-4A5A-9E2B-87B43C2DC443}" sibTransId="{9A6A7808-10B8-49EB-9840-64229C08EF26}"/>
    <dgm:cxn modelId="{A1D0B781-436D-4DC0-9FC9-BD087504A106}" type="presOf" srcId="{B93C4317-5B1A-45AA-A283-1C048D81E2C6}" destId="{20610E80-C6C5-462D-9008-6BB962E5311C}" srcOrd="0" destOrd="0" presId="urn:microsoft.com/office/officeart/2005/8/layout/vList2"/>
    <dgm:cxn modelId="{18719D5D-A51B-4C15-A6B8-0425E625C44D}" type="presOf" srcId="{2FE14061-FA6A-4294-8F38-8806AD8A8BE8}" destId="{A0E54645-F89B-4D3F-B325-7C1378D6805B}" srcOrd="0" destOrd="0" presId="urn:microsoft.com/office/officeart/2005/8/layout/vList2"/>
    <dgm:cxn modelId="{E7EDBF75-1902-49D0-A6C6-0B79DFFE7CAB}" type="presParOf" srcId="{A0E54645-F89B-4D3F-B325-7C1378D6805B}" destId="{20610E80-C6C5-462D-9008-6BB962E5311C}"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6C36D8C-34CB-44F7-B755-EFB61479A848}">
      <dsp:nvSpPr>
        <dsp:cNvPr id="0" name=""/>
        <dsp:cNvSpPr/>
      </dsp:nvSpPr>
      <dsp:spPr>
        <a:xfrm>
          <a:off x="0" y="125079"/>
          <a:ext cx="8424936" cy="342225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lvl="0" algn="ctr" defTabSz="2133600" rtl="0">
            <a:lnSpc>
              <a:spcPct val="90000"/>
            </a:lnSpc>
            <a:spcBef>
              <a:spcPct val="0"/>
            </a:spcBef>
            <a:spcAft>
              <a:spcPct val="35000"/>
            </a:spcAft>
          </a:pPr>
          <a:r>
            <a:rPr lang="en-GB" sz="4800" b="1" kern="1200" dirty="0" smtClean="0">
              <a:effectLst>
                <a:outerShdw blurRad="38100" dist="38100" dir="2700000" algn="tl">
                  <a:srgbClr val="000000">
                    <a:alpha val="43137"/>
                  </a:srgbClr>
                </a:outerShdw>
              </a:effectLst>
            </a:rPr>
            <a:t>CBNRM Stocktaking Exercise in Tanzania</a:t>
          </a:r>
          <a:r>
            <a:rPr lang="en-GB" sz="4800" kern="1200" dirty="0" smtClean="0"/>
            <a:t/>
          </a:r>
          <a:br>
            <a:rPr lang="en-GB" sz="4800" kern="1200" dirty="0" smtClean="0"/>
          </a:br>
          <a:r>
            <a:rPr lang="en-GB" sz="4800" kern="1200" dirty="0" smtClean="0"/>
            <a:t/>
          </a:r>
          <a:br>
            <a:rPr lang="en-GB" sz="4800" kern="1200" dirty="0" smtClean="0"/>
          </a:br>
          <a:r>
            <a:rPr lang="en-GB" sz="4800" b="1" kern="1200" dirty="0" smtClean="0">
              <a:effectLst>
                <a:outerShdw blurRad="38100" dist="38100" dir="2700000" algn="tl">
                  <a:srgbClr val="000000">
                    <a:alpha val="43137"/>
                  </a:srgbClr>
                </a:outerShdw>
              </a:effectLst>
            </a:rPr>
            <a:t>Forestry Sub-sector</a:t>
          </a:r>
          <a:endParaRPr lang="en-GB" sz="4800" b="1" kern="1200" dirty="0">
            <a:effectLst>
              <a:outerShdw blurRad="38100" dist="38100" dir="2700000" algn="tl">
                <a:srgbClr val="000000">
                  <a:alpha val="43137"/>
                </a:srgbClr>
              </a:outerShdw>
            </a:effectLst>
          </a:endParaRPr>
        </a:p>
      </dsp:txBody>
      <dsp:txXfrm>
        <a:off x="0" y="125079"/>
        <a:ext cx="8424936" cy="3422250"/>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0610E80-C6C5-462D-9008-6BB962E5311C}">
      <dsp:nvSpPr>
        <dsp:cNvPr id="0" name=""/>
        <dsp:cNvSpPr/>
      </dsp:nvSpPr>
      <dsp:spPr>
        <a:xfrm>
          <a:off x="0" y="483"/>
          <a:ext cx="4762871" cy="92114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lvl="0" algn="l" defTabSz="1955800" rtl="0">
            <a:lnSpc>
              <a:spcPct val="90000"/>
            </a:lnSpc>
            <a:spcBef>
              <a:spcPct val="0"/>
            </a:spcBef>
            <a:spcAft>
              <a:spcPct val="35000"/>
            </a:spcAft>
          </a:pPr>
          <a:endParaRPr lang="en-GB" sz="4400" kern="1200" dirty="0" smtClean="0"/>
        </a:p>
        <a:p>
          <a:pPr lvl="0" algn="l" defTabSz="1955800" rtl="0">
            <a:lnSpc>
              <a:spcPct val="90000"/>
            </a:lnSpc>
            <a:spcBef>
              <a:spcPct val="0"/>
            </a:spcBef>
            <a:spcAft>
              <a:spcPct val="35000"/>
            </a:spcAft>
          </a:pPr>
          <a:r>
            <a:rPr lang="en-GB" sz="4400" kern="1200" dirty="0" smtClean="0"/>
            <a:t>2d. REDD policy…</a:t>
          </a:r>
          <a:br>
            <a:rPr lang="en-GB" sz="4400" kern="1200" dirty="0" smtClean="0"/>
          </a:br>
          <a:r>
            <a:rPr lang="en-GB" sz="4400" kern="1200" dirty="0" smtClean="0"/>
            <a:t> </a:t>
          </a:r>
          <a:endParaRPr lang="en-GB" sz="4400" kern="1200" dirty="0"/>
        </a:p>
      </dsp:txBody>
      <dsp:txXfrm>
        <a:off x="0" y="483"/>
        <a:ext cx="4762871" cy="921146"/>
      </dsp:txXfrm>
    </dsp:sp>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0610E80-C6C5-462D-9008-6BB962E5311C}">
      <dsp:nvSpPr>
        <dsp:cNvPr id="0" name=""/>
        <dsp:cNvSpPr/>
      </dsp:nvSpPr>
      <dsp:spPr>
        <a:xfrm>
          <a:off x="0" y="483"/>
          <a:ext cx="4762871" cy="92114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lvl="0" algn="l" defTabSz="1955800" rtl="0">
            <a:lnSpc>
              <a:spcPct val="90000"/>
            </a:lnSpc>
            <a:spcBef>
              <a:spcPct val="0"/>
            </a:spcBef>
            <a:spcAft>
              <a:spcPct val="35000"/>
            </a:spcAft>
          </a:pPr>
          <a:endParaRPr lang="en-GB" sz="4400" kern="1200" dirty="0" smtClean="0"/>
        </a:p>
        <a:p>
          <a:pPr lvl="0" algn="l" defTabSz="1955800" rtl="0">
            <a:lnSpc>
              <a:spcPct val="90000"/>
            </a:lnSpc>
            <a:spcBef>
              <a:spcPct val="0"/>
            </a:spcBef>
            <a:spcAft>
              <a:spcPct val="35000"/>
            </a:spcAft>
          </a:pPr>
          <a:r>
            <a:rPr lang="en-GB" sz="4400" kern="1200" dirty="0" smtClean="0"/>
            <a:t>2d. REDD policy…</a:t>
          </a:r>
          <a:br>
            <a:rPr lang="en-GB" sz="4400" kern="1200" dirty="0" smtClean="0"/>
          </a:br>
          <a:r>
            <a:rPr lang="en-GB" sz="4400" kern="1200" dirty="0" smtClean="0"/>
            <a:t> </a:t>
          </a:r>
          <a:endParaRPr lang="en-GB" sz="4400" kern="1200" dirty="0"/>
        </a:p>
      </dsp:txBody>
      <dsp:txXfrm>
        <a:off x="0" y="483"/>
        <a:ext cx="4762871" cy="921146"/>
      </dsp:txXfrm>
    </dsp:sp>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0610E80-C6C5-462D-9008-6BB962E5311C}">
      <dsp:nvSpPr>
        <dsp:cNvPr id="0" name=""/>
        <dsp:cNvSpPr/>
      </dsp:nvSpPr>
      <dsp:spPr>
        <a:xfrm>
          <a:off x="0" y="284048"/>
          <a:ext cx="5482951" cy="9300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lvl="0" algn="l" defTabSz="1955800" rtl="0">
            <a:lnSpc>
              <a:spcPct val="90000"/>
            </a:lnSpc>
            <a:spcBef>
              <a:spcPct val="0"/>
            </a:spcBef>
            <a:spcAft>
              <a:spcPct val="35000"/>
            </a:spcAft>
          </a:pPr>
          <a:endParaRPr lang="en-GB" sz="4400" kern="1200" dirty="0" smtClean="0"/>
        </a:p>
        <a:p>
          <a:pPr lvl="0" algn="l" defTabSz="1955800" rtl="0">
            <a:lnSpc>
              <a:spcPct val="90000"/>
            </a:lnSpc>
            <a:spcBef>
              <a:spcPct val="0"/>
            </a:spcBef>
            <a:spcAft>
              <a:spcPct val="35000"/>
            </a:spcAft>
          </a:pPr>
          <a:r>
            <a:rPr lang="en-GB" sz="4400" kern="1200" dirty="0" smtClean="0"/>
            <a:t>2e. </a:t>
          </a:r>
          <a:r>
            <a:rPr lang="en-US" sz="4400" kern="1200" dirty="0" smtClean="0"/>
            <a:t>Community Forest Certification Schemes</a:t>
          </a:r>
          <a:r>
            <a:rPr lang="en-GB" sz="4400" kern="1200" dirty="0" smtClean="0"/>
            <a:t/>
          </a:r>
          <a:br>
            <a:rPr lang="en-GB" sz="4400" kern="1200" dirty="0" smtClean="0"/>
          </a:br>
          <a:r>
            <a:rPr lang="en-GB" sz="4400" kern="1200" dirty="0" smtClean="0"/>
            <a:t> </a:t>
          </a:r>
          <a:endParaRPr lang="en-GB" sz="4400" kern="1200" dirty="0"/>
        </a:p>
      </dsp:txBody>
      <dsp:txXfrm>
        <a:off x="0" y="284048"/>
        <a:ext cx="5482951" cy="930080"/>
      </dsp:txXfrm>
    </dsp:sp>
  </dsp:spTree>
</dsp:drawing>
</file>

<file path=ppt/diagrams/drawing1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5F4F511-FE76-4933-BE75-CFC98843923A}">
      <dsp:nvSpPr>
        <dsp:cNvPr id="0" name=""/>
        <dsp:cNvSpPr/>
      </dsp:nvSpPr>
      <dsp:spPr>
        <a:xfrm>
          <a:off x="0" y="119"/>
          <a:ext cx="5194920" cy="11427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lvl="0" algn="l" defTabSz="1955800" rtl="0">
            <a:lnSpc>
              <a:spcPct val="90000"/>
            </a:lnSpc>
            <a:spcBef>
              <a:spcPct val="0"/>
            </a:spcBef>
            <a:spcAft>
              <a:spcPct val="35000"/>
            </a:spcAft>
          </a:pPr>
          <a:r>
            <a:rPr lang="en-GB" sz="4400" kern="1200" dirty="0" smtClean="0"/>
            <a:t>3. Lessons learnt and best practices </a:t>
          </a:r>
          <a:endParaRPr lang="en-GB" sz="4400" kern="1200" dirty="0"/>
        </a:p>
      </dsp:txBody>
      <dsp:txXfrm>
        <a:off x="0" y="119"/>
        <a:ext cx="5194920" cy="1142760"/>
      </dsp:txXfrm>
    </dsp:sp>
  </dsp:spTree>
</dsp:drawing>
</file>

<file path=ppt/diagrams/drawing1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4560F8F-F32E-4D49-A01F-F3C93A2AEA24}">
      <dsp:nvSpPr>
        <dsp:cNvPr id="0" name=""/>
        <dsp:cNvSpPr/>
      </dsp:nvSpPr>
      <dsp:spPr>
        <a:xfrm>
          <a:off x="0" y="7852"/>
          <a:ext cx="8229600" cy="112729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179070" rIns="179070" bIns="179070" numCol="1" spcCol="1270" anchor="ctr" anchorCtr="0">
          <a:noAutofit/>
        </a:bodyPr>
        <a:lstStyle/>
        <a:p>
          <a:pPr lvl="0" algn="l" defTabSz="2089150" rtl="0">
            <a:lnSpc>
              <a:spcPct val="90000"/>
            </a:lnSpc>
            <a:spcBef>
              <a:spcPct val="0"/>
            </a:spcBef>
            <a:spcAft>
              <a:spcPct val="35000"/>
            </a:spcAft>
          </a:pPr>
          <a:r>
            <a:rPr lang="en-GB" sz="4700" kern="1200" dirty="0" smtClean="0"/>
            <a:t>Coverage </a:t>
          </a:r>
          <a:endParaRPr lang="en-GB" sz="4700" kern="1200" dirty="0"/>
        </a:p>
      </dsp:txBody>
      <dsp:txXfrm>
        <a:off x="0" y="7852"/>
        <a:ext cx="8229600" cy="1127295"/>
      </dsp:txXfrm>
    </dsp:sp>
  </dsp:spTree>
</dsp:drawing>
</file>

<file path=ppt/diagrams/drawing2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2A265E2-10CB-43A4-ACAC-901CA4300E0E}">
      <dsp:nvSpPr>
        <dsp:cNvPr id="0" name=""/>
        <dsp:cNvSpPr/>
      </dsp:nvSpPr>
      <dsp:spPr>
        <a:xfrm>
          <a:off x="0" y="389"/>
          <a:ext cx="5338936" cy="150226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en-US" sz="3200" b="1" kern="1200" dirty="0" smtClean="0"/>
            <a:t>1. Policy and legislation environment related to CBNRM</a:t>
          </a:r>
          <a:endParaRPr lang="en-GB" sz="3200" b="1" kern="1200" dirty="0"/>
        </a:p>
      </dsp:txBody>
      <dsp:txXfrm>
        <a:off x="0" y="389"/>
        <a:ext cx="5338936" cy="1502261"/>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2A265E2-10CB-43A4-ACAC-901CA4300E0E}">
      <dsp:nvSpPr>
        <dsp:cNvPr id="0" name=""/>
        <dsp:cNvSpPr/>
      </dsp:nvSpPr>
      <dsp:spPr>
        <a:xfrm>
          <a:off x="0" y="389"/>
          <a:ext cx="5338936" cy="150226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en-US" sz="3200" b="1" kern="1200" dirty="0" smtClean="0"/>
            <a:t>1. Policy and legislation environment related to CBNRM</a:t>
          </a:r>
          <a:endParaRPr lang="en-GB" sz="3200" b="1" kern="1200" dirty="0"/>
        </a:p>
      </dsp:txBody>
      <dsp:txXfrm>
        <a:off x="0" y="389"/>
        <a:ext cx="5338936" cy="1502261"/>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D78D734-D789-4D5B-A56B-A413F9F3AF82}">
      <dsp:nvSpPr>
        <dsp:cNvPr id="0" name=""/>
        <dsp:cNvSpPr/>
      </dsp:nvSpPr>
      <dsp:spPr>
        <a:xfrm>
          <a:off x="0" y="439"/>
          <a:ext cx="4618856" cy="114212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179070" rIns="179070" bIns="179070" numCol="1" spcCol="1270" anchor="ctr" anchorCtr="0">
          <a:noAutofit/>
        </a:bodyPr>
        <a:lstStyle/>
        <a:p>
          <a:pPr lvl="0" algn="l" defTabSz="2089150" rtl="0">
            <a:lnSpc>
              <a:spcPct val="90000"/>
            </a:lnSpc>
            <a:spcBef>
              <a:spcPct val="0"/>
            </a:spcBef>
            <a:spcAft>
              <a:spcPct val="35000"/>
            </a:spcAft>
          </a:pPr>
          <a:r>
            <a:rPr lang="en-GB" sz="4700" kern="1200" dirty="0" smtClean="0"/>
            <a:t>2. PFM </a:t>
          </a:r>
          <a:r>
            <a:rPr lang="en-GB" sz="4800" kern="1200" dirty="0" smtClean="0"/>
            <a:t>Models</a:t>
          </a:r>
          <a:endParaRPr lang="en-GB" sz="4800" kern="1200" dirty="0"/>
        </a:p>
      </dsp:txBody>
      <dsp:txXfrm>
        <a:off x="0" y="439"/>
        <a:ext cx="4618856" cy="1142121"/>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D78D734-D789-4D5B-A56B-A413F9F3AF82}">
      <dsp:nvSpPr>
        <dsp:cNvPr id="0" name=""/>
        <dsp:cNvSpPr/>
      </dsp:nvSpPr>
      <dsp:spPr>
        <a:xfrm>
          <a:off x="0" y="439"/>
          <a:ext cx="8229600" cy="114212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179070" rIns="179070" bIns="179070" numCol="1" spcCol="1270" anchor="ctr" anchorCtr="0">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GB" sz="4700" kern="1200" dirty="0" smtClean="0"/>
            <a:t>2a. PFM </a:t>
          </a:r>
          <a:r>
            <a:rPr lang="en-GB" sz="4800" kern="1200" dirty="0" smtClean="0"/>
            <a:t>Coverage by 2008</a:t>
          </a:r>
          <a:endParaRPr lang="en-US" sz="4800" kern="1200" dirty="0" smtClean="0"/>
        </a:p>
        <a:p>
          <a:pPr lvl="0" algn="l" defTabSz="2089150" rtl="0">
            <a:lnSpc>
              <a:spcPct val="90000"/>
            </a:lnSpc>
            <a:spcBef>
              <a:spcPct val="0"/>
            </a:spcBef>
            <a:spcAft>
              <a:spcPct val="35000"/>
            </a:spcAft>
          </a:pPr>
          <a:endParaRPr lang="en-GB" sz="4800" kern="1200" dirty="0"/>
        </a:p>
      </dsp:txBody>
      <dsp:txXfrm>
        <a:off x="0" y="439"/>
        <a:ext cx="8229600" cy="1142121"/>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0610E80-C6C5-462D-9008-6BB962E5311C}">
      <dsp:nvSpPr>
        <dsp:cNvPr id="0" name=""/>
        <dsp:cNvSpPr/>
      </dsp:nvSpPr>
      <dsp:spPr>
        <a:xfrm>
          <a:off x="0" y="46"/>
          <a:ext cx="8229600" cy="77800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lvl="0" algn="l" defTabSz="1955800" rtl="0">
            <a:lnSpc>
              <a:spcPct val="90000"/>
            </a:lnSpc>
            <a:spcBef>
              <a:spcPct val="0"/>
            </a:spcBef>
            <a:spcAft>
              <a:spcPct val="35000"/>
            </a:spcAft>
          </a:pPr>
          <a:endParaRPr lang="en-GB" sz="4400" kern="1200" dirty="0" smtClean="0"/>
        </a:p>
        <a:p>
          <a:pPr lvl="0" algn="l" defTabSz="1955800" rtl="0">
            <a:lnSpc>
              <a:spcPct val="90000"/>
            </a:lnSpc>
            <a:spcBef>
              <a:spcPct val="0"/>
            </a:spcBef>
            <a:spcAft>
              <a:spcPct val="35000"/>
            </a:spcAft>
          </a:pPr>
          <a:r>
            <a:rPr lang="en-GB" sz="4400" kern="1200" dirty="0" smtClean="0"/>
            <a:t>2b. Forest Area Under PFM (ha)…</a:t>
          </a:r>
          <a:br>
            <a:rPr lang="en-GB" sz="4400" kern="1200" dirty="0" smtClean="0"/>
          </a:br>
          <a:r>
            <a:rPr lang="en-GB" sz="4400" kern="1200" dirty="0" smtClean="0"/>
            <a:t> </a:t>
          </a:r>
          <a:endParaRPr lang="en-GB" sz="4400" kern="1200" dirty="0"/>
        </a:p>
      </dsp:txBody>
      <dsp:txXfrm>
        <a:off x="0" y="46"/>
        <a:ext cx="8229600" cy="778004"/>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0610E80-C6C5-462D-9008-6BB962E5311C}">
      <dsp:nvSpPr>
        <dsp:cNvPr id="0" name=""/>
        <dsp:cNvSpPr/>
      </dsp:nvSpPr>
      <dsp:spPr>
        <a:xfrm>
          <a:off x="0" y="46"/>
          <a:ext cx="8229599" cy="77800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lvl="0" algn="l" defTabSz="1955800" rtl="0">
            <a:lnSpc>
              <a:spcPct val="90000"/>
            </a:lnSpc>
            <a:spcBef>
              <a:spcPct val="0"/>
            </a:spcBef>
            <a:spcAft>
              <a:spcPct val="35000"/>
            </a:spcAft>
          </a:pPr>
          <a:endParaRPr lang="en-GB" sz="4400" kern="1200" dirty="0" smtClean="0"/>
        </a:p>
        <a:p>
          <a:pPr lvl="0" algn="l" defTabSz="1955800" rtl="0">
            <a:lnSpc>
              <a:spcPct val="90000"/>
            </a:lnSpc>
            <a:spcBef>
              <a:spcPct val="0"/>
            </a:spcBef>
            <a:spcAft>
              <a:spcPct val="35000"/>
            </a:spcAft>
          </a:pPr>
          <a:r>
            <a:rPr lang="en-GB" sz="4400" kern="1200" dirty="0" smtClean="0"/>
            <a:t>2c. Villages Involved in PFM…</a:t>
          </a:r>
          <a:br>
            <a:rPr lang="en-GB" sz="4400" kern="1200" dirty="0" smtClean="0"/>
          </a:br>
          <a:r>
            <a:rPr lang="en-GB" sz="4400" kern="1200" dirty="0" smtClean="0"/>
            <a:t> </a:t>
          </a:r>
          <a:endParaRPr lang="en-GB" sz="4400" kern="1200" dirty="0"/>
        </a:p>
      </dsp:txBody>
      <dsp:txXfrm>
        <a:off x="0" y="46"/>
        <a:ext cx="8229599" cy="778004"/>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0610E80-C6C5-462D-9008-6BB962E5311C}">
      <dsp:nvSpPr>
        <dsp:cNvPr id="0" name=""/>
        <dsp:cNvSpPr/>
      </dsp:nvSpPr>
      <dsp:spPr>
        <a:xfrm>
          <a:off x="0" y="31708"/>
          <a:ext cx="6203032" cy="165078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lvl="0" algn="l" defTabSz="1955800" rtl="0">
            <a:lnSpc>
              <a:spcPct val="90000"/>
            </a:lnSpc>
            <a:spcBef>
              <a:spcPct val="0"/>
            </a:spcBef>
            <a:spcAft>
              <a:spcPct val="35000"/>
            </a:spcAft>
          </a:pPr>
          <a:endParaRPr lang="en-GB" sz="4400" kern="1200" dirty="0" smtClean="0"/>
        </a:p>
        <a:p>
          <a:pPr lvl="0" algn="l" defTabSz="1955800" rtl="0">
            <a:lnSpc>
              <a:spcPct val="90000"/>
            </a:lnSpc>
            <a:spcBef>
              <a:spcPct val="0"/>
            </a:spcBef>
            <a:spcAft>
              <a:spcPct val="35000"/>
            </a:spcAft>
          </a:pPr>
          <a:r>
            <a:rPr lang="en-GB" sz="4400" kern="1200" dirty="0" smtClean="0"/>
            <a:t>2d. Additional incentive to Forest Conservation</a:t>
          </a:r>
          <a:br>
            <a:rPr lang="en-GB" sz="4400" kern="1200" dirty="0" smtClean="0"/>
          </a:br>
          <a:r>
            <a:rPr lang="en-GB" sz="4400" kern="1200" dirty="0" smtClean="0"/>
            <a:t> </a:t>
          </a:r>
          <a:endParaRPr lang="en-GB" sz="4400" kern="1200" dirty="0"/>
        </a:p>
      </dsp:txBody>
      <dsp:txXfrm>
        <a:off x="0" y="31708"/>
        <a:ext cx="6203032" cy="165078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92363F9-4F80-44DD-9869-7160AE25A81E}" type="datetimeFigureOut">
              <a:rPr lang="en-GB" smtClean="0"/>
              <a:pPr/>
              <a:t>06/09/2012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0C216F-4DD3-45F4-A050-40F57916AF90}"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92363F9-4F80-44DD-9869-7160AE25A81E}" type="datetimeFigureOut">
              <a:rPr lang="en-GB" smtClean="0"/>
              <a:pPr/>
              <a:t>06/09/2012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0C216F-4DD3-45F4-A050-40F57916AF90}"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92363F9-4F80-44DD-9869-7160AE25A81E}" type="datetimeFigureOut">
              <a:rPr lang="en-GB" smtClean="0"/>
              <a:pPr/>
              <a:t>06/09/2012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0C216F-4DD3-45F4-A050-40F57916AF90}"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92363F9-4F80-44DD-9869-7160AE25A81E}" type="datetimeFigureOut">
              <a:rPr lang="en-GB" smtClean="0"/>
              <a:pPr/>
              <a:t>06/09/2012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0C216F-4DD3-45F4-A050-40F57916AF90}"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92363F9-4F80-44DD-9869-7160AE25A81E}" type="datetimeFigureOut">
              <a:rPr lang="en-GB" smtClean="0"/>
              <a:pPr/>
              <a:t>06/09/2012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0C216F-4DD3-45F4-A050-40F57916AF90}"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92363F9-4F80-44DD-9869-7160AE25A81E}" type="datetimeFigureOut">
              <a:rPr lang="en-GB" smtClean="0"/>
              <a:pPr/>
              <a:t>06/09/2012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70C216F-4DD3-45F4-A050-40F57916AF90}"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92363F9-4F80-44DD-9869-7160AE25A81E}" type="datetimeFigureOut">
              <a:rPr lang="en-GB" smtClean="0"/>
              <a:pPr/>
              <a:t>06/09/2012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70C216F-4DD3-45F4-A050-40F57916AF90}"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92363F9-4F80-44DD-9869-7160AE25A81E}" type="datetimeFigureOut">
              <a:rPr lang="en-GB" smtClean="0"/>
              <a:pPr/>
              <a:t>06/09/2012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70C216F-4DD3-45F4-A050-40F57916AF90}"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2363F9-4F80-44DD-9869-7160AE25A81E}" type="datetimeFigureOut">
              <a:rPr lang="en-GB" smtClean="0"/>
              <a:pPr/>
              <a:t>06/09/2012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70C216F-4DD3-45F4-A050-40F57916AF90}"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2363F9-4F80-44DD-9869-7160AE25A81E}" type="datetimeFigureOut">
              <a:rPr lang="en-GB" smtClean="0"/>
              <a:pPr/>
              <a:t>06/09/2012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70C216F-4DD3-45F4-A050-40F57916AF90}"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2363F9-4F80-44DD-9869-7160AE25A81E}" type="datetimeFigureOut">
              <a:rPr lang="en-GB" smtClean="0"/>
              <a:pPr/>
              <a:t>06/09/2012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70C216F-4DD3-45F4-A050-40F57916AF90}"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2363F9-4F80-44DD-9869-7160AE25A81E}" type="datetimeFigureOut">
              <a:rPr lang="en-GB" smtClean="0"/>
              <a:pPr/>
              <a:t>06/09/2012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0C216F-4DD3-45F4-A050-40F57916AF90}"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Layout" Target="../diagrams/layout1.xml"/><Relationship Id="rId7" Type="http://schemas.openxmlformats.org/officeDocument/2006/relationships/hyperlink" Target="mailto:ningafaustine@gmail.com" TargetMode="Externa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2.xml"/><Relationship Id="rId7" Type="http://schemas.openxmlformats.org/officeDocument/2006/relationships/hyperlink" Target="http://www.fsc.org/" TargetMode="Externa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3.xml"/><Relationship Id="rId7" Type="http://schemas.openxmlformats.org/officeDocument/2006/relationships/image" Target="../media/image1.png"/><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4.xml.rels><?xml version="1.0" encoding="UTF-8" standalone="yes"?>
<Relationships xmlns="http://schemas.openxmlformats.org/package/2006/relationships"><Relationship Id="rId8" Type="http://schemas.openxmlformats.org/officeDocument/2006/relationships/diagramLayout" Target="../diagrams/layout15.xml"/><Relationship Id="rId3" Type="http://schemas.openxmlformats.org/officeDocument/2006/relationships/diagramLayout" Target="../diagrams/layout14.xml"/><Relationship Id="rId7" Type="http://schemas.openxmlformats.org/officeDocument/2006/relationships/diagramData" Target="../diagrams/data15.xml"/><Relationship Id="rId12" Type="http://schemas.openxmlformats.org/officeDocument/2006/relationships/image" Target="../media/image1.png"/><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11" Type="http://schemas.microsoft.com/office/2007/relationships/diagramDrawing" Target="../diagrams/drawing15.xml"/><Relationship Id="rId5" Type="http://schemas.openxmlformats.org/officeDocument/2006/relationships/diagramColors" Target="../diagrams/colors14.xml"/><Relationship Id="rId10" Type="http://schemas.openxmlformats.org/officeDocument/2006/relationships/diagramColors" Target="../diagrams/colors15.xml"/><Relationship Id="rId4" Type="http://schemas.openxmlformats.org/officeDocument/2006/relationships/diagramQuickStyle" Target="../diagrams/quickStyle14.xml"/><Relationship Id="rId9" Type="http://schemas.openxmlformats.org/officeDocument/2006/relationships/diagramQuickStyle" Target="../diagrams/quickStyle15.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6.xml"/><Relationship Id="rId7" Type="http://schemas.openxmlformats.org/officeDocument/2006/relationships/image" Target="../media/image1.png"/><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7.xml"/><Relationship Id="rId7" Type="http://schemas.openxmlformats.org/officeDocument/2006/relationships/image" Target="../media/image1.png"/><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8.xml"/><Relationship Id="rId7" Type="http://schemas.openxmlformats.org/officeDocument/2006/relationships/image" Target="../media/image1.png"/><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18.xml.rels><?xml version="1.0" encoding="UTF-8" standalone="yes"?>
<Relationships xmlns="http://schemas.openxmlformats.org/package/2006/relationships"><Relationship Id="rId8" Type="http://schemas.openxmlformats.org/officeDocument/2006/relationships/diagramLayout" Target="../diagrams/layout20.xml"/><Relationship Id="rId3" Type="http://schemas.openxmlformats.org/officeDocument/2006/relationships/diagramLayout" Target="../diagrams/layout19.xml"/><Relationship Id="rId7" Type="http://schemas.openxmlformats.org/officeDocument/2006/relationships/diagramData" Target="../diagrams/data20.xml"/><Relationship Id="rId12" Type="http://schemas.openxmlformats.org/officeDocument/2006/relationships/image" Target="../media/image1.png"/><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11" Type="http://schemas.microsoft.com/office/2007/relationships/diagramDrawing" Target="../diagrams/drawing20.xml"/><Relationship Id="rId5" Type="http://schemas.openxmlformats.org/officeDocument/2006/relationships/diagramColors" Target="../diagrams/colors19.xml"/><Relationship Id="rId10" Type="http://schemas.openxmlformats.org/officeDocument/2006/relationships/diagramColors" Target="../diagrams/colors20.xml"/><Relationship Id="rId4" Type="http://schemas.openxmlformats.org/officeDocument/2006/relationships/diagramQuickStyle" Target="../diagrams/quickStyle19.xml"/><Relationship Id="rId9" Type="http://schemas.openxmlformats.org/officeDocument/2006/relationships/diagramQuickStyle" Target="../diagrams/quickStyle20.xml"/></Relationships>
</file>

<file path=ppt/slides/_rels/slide19.xml.rels><?xml version="1.0" encoding="UTF-8" standalone="yes"?>
<Relationships xmlns="http://schemas.openxmlformats.org/package/2006/relationships"><Relationship Id="rId8" Type="http://schemas.openxmlformats.org/officeDocument/2006/relationships/diagramLayout" Target="../diagrams/layout22.xml"/><Relationship Id="rId3" Type="http://schemas.openxmlformats.org/officeDocument/2006/relationships/diagramLayout" Target="../diagrams/layout21.xml"/><Relationship Id="rId7" Type="http://schemas.openxmlformats.org/officeDocument/2006/relationships/diagramData" Target="../diagrams/data22.xml"/><Relationship Id="rId12" Type="http://schemas.openxmlformats.org/officeDocument/2006/relationships/image" Target="../media/image1.png"/><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11" Type="http://schemas.microsoft.com/office/2007/relationships/diagramDrawing" Target="../diagrams/drawing22.xml"/><Relationship Id="rId5" Type="http://schemas.openxmlformats.org/officeDocument/2006/relationships/diagramColors" Target="../diagrams/colors21.xml"/><Relationship Id="rId10" Type="http://schemas.openxmlformats.org/officeDocument/2006/relationships/diagramColors" Target="../diagrams/colors22.xml"/><Relationship Id="rId4" Type="http://schemas.openxmlformats.org/officeDocument/2006/relationships/diagramQuickStyle" Target="../diagrams/quickStyle21.xml"/><Relationship Id="rId9" Type="http://schemas.openxmlformats.org/officeDocument/2006/relationships/diagramQuickStyle" Target="../diagrams/quickStyle2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1.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23.xml"/><Relationship Id="rId7" Type="http://schemas.openxmlformats.org/officeDocument/2006/relationships/image" Target="../media/image1.png"/><Relationship Id="rId2" Type="http://schemas.openxmlformats.org/officeDocument/2006/relationships/diagramData" Target="../diagrams/data23.xml"/><Relationship Id="rId1" Type="http://schemas.openxmlformats.org/officeDocument/2006/relationships/slideLayout" Target="../slideLayouts/slideLayout2.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24.xml"/><Relationship Id="rId7" Type="http://schemas.openxmlformats.org/officeDocument/2006/relationships/image" Target="../media/image1.png"/><Relationship Id="rId2" Type="http://schemas.openxmlformats.org/officeDocument/2006/relationships/diagramData" Target="../diagrams/data24.xml"/><Relationship Id="rId1" Type="http://schemas.openxmlformats.org/officeDocument/2006/relationships/slideLayout" Target="../slideLayouts/slideLayout2.xml"/><Relationship Id="rId6" Type="http://schemas.microsoft.com/office/2007/relationships/diagramDrawing" Target="../diagrams/drawing24.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25.xml"/><Relationship Id="rId7" Type="http://schemas.openxmlformats.org/officeDocument/2006/relationships/image" Target="../media/image1.png"/><Relationship Id="rId2" Type="http://schemas.openxmlformats.org/officeDocument/2006/relationships/diagramData" Target="../diagrams/data25.xml"/><Relationship Id="rId1" Type="http://schemas.openxmlformats.org/officeDocument/2006/relationships/slideLayout" Target="../slideLayouts/slideLayout2.xml"/><Relationship Id="rId6" Type="http://schemas.microsoft.com/office/2007/relationships/diagramDrawing" Target="../diagrams/drawing25.xml"/><Relationship Id="rId5" Type="http://schemas.openxmlformats.org/officeDocument/2006/relationships/diagramColors" Target="../diagrams/colors25.xml"/><Relationship Id="rId4" Type="http://schemas.openxmlformats.org/officeDocument/2006/relationships/diagramQuickStyle" Target="../diagrams/quickStyle25.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1.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1.pn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1.png"/><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6.xml"/><Relationship Id="rId7" Type="http://schemas.openxmlformats.org/officeDocument/2006/relationships/image" Target="../media/image2.png"/><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7.xml"/><Relationship Id="rId7" Type="http://schemas.openxmlformats.org/officeDocument/2006/relationships/chart" Target="../charts/chart1.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8.xml"/><Relationship Id="rId7" Type="http://schemas.openxmlformats.org/officeDocument/2006/relationships/chart" Target="../charts/chart2.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323528" y="1196752"/>
          <a:ext cx="8424936" cy="36724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ubtitle 2"/>
          <p:cNvSpPr>
            <a:spLocks noGrp="1"/>
          </p:cNvSpPr>
          <p:nvPr>
            <p:ph type="subTitle" idx="1"/>
          </p:nvPr>
        </p:nvSpPr>
        <p:spPr>
          <a:xfrm>
            <a:off x="1403648" y="4769768"/>
            <a:ext cx="6480720" cy="2088232"/>
          </a:xfrm>
        </p:spPr>
        <p:txBody>
          <a:bodyPr>
            <a:normAutofit fontScale="92500" lnSpcReduction="10000"/>
          </a:bodyPr>
          <a:lstStyle/>
          <a:p>
            <a:r>
              <a:rPr lang="en-GB" dirty="0" smtClean="0"/>
              <a:t>By</a:t>
            </a:r>
          </a:p>
          <a:p>
            <a:r>
              <a:rPr lang="en-GB" dirty="0" smtClean="0"/>
              <a:t>Faustine D. Ninga</a:t>
            </a:r>
          </a:p>
          <a:p>
            <a:r>
              <a:rPr lang="en-GB" dirty="0" smtClean="0">
                <a:hlinkClick r:id="rId7"/>
              </a:rPr>
              <a:t>ningafaustine@gmail.com</a:t>
            </a:r>
            <a:endParaRPr lang="en-GB" dirty="0" smtClean="0"/>
          </a:p>
          <a:p>
            <a:r>
              <a:rPr lang="en-GB" dirty="0" smtClean="0"/>
              <a:t>September, 2012</a:t>
            </a:r>
            <a:endParaRPr lang="en-GB" dirty="0"/>
          </a:p>
        </p:txBody>
      </p:sp>
      <p:pic>
        <p:nvPicPr>
          <p:cNvPr id="6" name="Picture 5" descr="logo_tnrf_new_winged_grey_text.bmp"/>
          <p:cNvPicPr>
            <a:picLocks noChangeAspect="1"/>
          </p:cNvPicPr>
          <p:nvPr/>
        </p:nvPicPr>
        <p:blipFill>
          <a:blip r:embed="rId8" cstate="print"/>
          <a:srcRect/>
          <a:stretch>
            <a:fillRect/>
          </a:stretch>
        </p:blipFill>
        <p:spPr bwMode="auto">
          <a:xfrm>
            <a:off x="5155704" y="0"/>
            <a:ext cx="3988296" cy="132142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457200" y="274638"/>
          <a:ext cx="4762872" cy="9221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ontent Placeholder 4"/>
          <p:cNvSpPr>
            <a:spLocks noGrp="1"/>
          </p:cNvSpPr>
          <p:nvPr>
            <p:ph idx="1"/>
          </p:nvPr>
        </p:nvSpPr>
        <p:spPr>
          <a:xfrm>
            <a:off x="457200" y="1600200"/>
            <a:ext cx="8229600" cy="4781128"/>
          </a:xfrm>
        </p:spPr>
        <p:txBody>
          <a:bodyPr>
            <a:noAutofit/>
          </a:bodyPr>
          <a:lstStyle/>
          <a:p>
            <a:pPr algn="just">
              <a:buFont typeface="Wingdings" pitchFamily="2" charset="2"/>
              <a:buChar char="q"/>
            </a:pPr>
            <a:r>
              <a:rPr lang="en-US" sz="2500" dirty="0" smtClean="0"/>
              <a:t>Climate change&gt;reduce emissions of Green House Gases (GHGs)</a:t>
            </a:r>
            <a:r>
              <a:rPr lang="en-GB" sz="2500" dirty="0" smtClean="0"/>
              <a:t>&gt;</a:t>
            </a:r>
            <a:r>
              <a:rPr lang="en-US" sz="2500" dirty="0" smtClean="0"/>
              <a:t>sector specific efforts to reduce GHGs</a:t>
            </a:r>
          </a:p>
          <a:p>
            <a:pPr algn="just">
              <a:buFont typeface="Wingdings" pitchFamily="2" charset="2"/>
              <a:buChar char="q"/>
            </a:pPr>
            <a:r>
              <a:rPr lang="en-US" sz="2500" dirty="0" smtClean="0"/>
              <a:t>Forest sector: REDD has been conceived not only to reduce GHGs emission but to </a:t>
            </a:r>
            <a:r>
              <a:rPr lang="en-US" sz="2500" b="1" dirty="0" smtClean="0"/>
              <a:t>provide financial incentives </a:t>
            </a:r>
            <a:r>
              <a:rPr lang="en-US" sz="2500" dirty="0" smtClean="0"/>
              <a:t>to forest owners through sales of carbon credits.</a:t>
            </a:r>
          </a:p>
          <a:p>
            <a:pPr algn="just">
              <a:buFont typeface="Wingdings" pitchFamily="2" charset="2"/>
              <a:buChar char="q"/>
            </a:pPr>
            <a:r>
              <a:rPr lang="en-US" sz="2500" dirty="0" smtClean="0"/>
              <a:t>Expand the scope of REDD to REDD+</a:t>
            </a:r>
          </a:p>
          <a:p>
            <a:pPr lvl="1" algn="just">
              <a:buFont typeface="Wingdings" pitchFamily="2" charset="2"/>
              <a:buChar char="ü"/>
            </a:pPr>
            <a:r>
              <a:rPr lang="en-US" sz="2500" dirty="0" smtClean="0"/>
              <a:t>reduced emissions from deforestation; </a:t>
            </a:r>
          </a:p>
          <a:p>
            <a:pPr lvl="1" algn="just">
              <a:buFont typeface="Wingdings" pitchFamily="2" charset="2"/>
              <a:buChar char="ü"/>
            </a:pPr>
            <a:r>
              <a:rPr lang="en-US" sz="2500" dirty="0" smtClean="0"/>
              <a:t>reduced emissions from forest degradation;</a:t>
            </a:r>
          </a:p>
          <a:p>
            <a:pPr lvl="1" algn="just">
              <a:buFont typeface="Wingdings" pitchFamily="2" charset="2"/>
              <a:buChar char="ü"/>
            </a:pPr>
            <a:r>
              <a:rPr lang="en-US" sz="2500" dirty="0" smtClean="0"/>
              <a:t>conservation of forest carbon stocks; </a:t>
            </a:r>
          </a:p>
          <a:p>
            <a:pPr lvl="1" algn="just">
              <a:buFont typeface="Wingdings" pitchFamily="2" charset="2"/>
              <a:buChar char="ü"/>
            </a:pPr>
            <a:r>
              <a:rPr lang="en-US" sz="2500" dirty="0" smtClean="0"/>
              <a:t>sustainable management of forests, and </a:t>
            </a:r>
          </a:p>
          <a:p>
            <a:pPr lvl="1" algn="just">
              <a:buFont typeface="Wingdings" pitchFamily="2" charset="2"/>
              <a:buChar char="ü"/>
            </a:pPr>
            <a:r>
              <a:rPr lang="en-US" sz="2500" dirty="0" smtClean="0"/>
              <a:t>enhancement of forest carbon stocks</a:t>
            </a:r>
            <a:endParaRPr lang="en-GB" sz="2500" dirty="0" smtClean="0"/>
          </a:p>
          <a:p>
            <a:pPr algn="just">
              <a:buFont typeface="Wingdings" pitchFamily="2" charset="2"/>
              <a:buChar char="q"/>
            </a:pPr>
            <a:endParaRPr lang="en-GB" sz="25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457200" y="274638"/>
          <a:ext cx="4762872" cy="9221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ontent Placeholder 4"/>
          <p:cNvSpPr>
            <a:spLocks noGrp="1"/>
          </p:cNvSpPr>
          <p:nvPr>
            <p:ph idx="1"/>
          </p:nvPr>
        </p:nvSpPr>
        <p:spPr>
          <a:xfrm>
            <a:off x="457200" y="1600200"/>
            <a:ext cx="8229600" cy="4781128"/>
          </a:xfrm>
        </p:spPr>
        <p:txBody>
          <a:bodyPr>
            <a:noAutofit/>
          </a:bodyPr>
          <a:lstStyle/>
          <a:p>
            <a:pPr algn="just">
              <a:buFont typeface="Wingdings" pitchFamily="2" charset="2"/>
              <a:buChar char="q"/>
            </a:pPr>
            <a:r>
              <a:rPr lang="en-US" sz="2800" dirty="0" smtClean="0"/>
              <a:t>REDD+ activities in Tanzania are currently at pilot stages </a:t>
            </a:r>
          </a:p>
          <a:p>
            <a:pPr algn="just">
              <a:buFont typeface="Wingdings" pitchFamily="2" charset="2"/>
              <a:buChar char="ü"/>
            </a:pPr>
            <a:r>
              <a:rPr lang="en-US" sz="2800" dirty="0" smtClean="0"/>
              <a:t>National REDD+ Task Force</a:t>
            </a:r>
          </a:p>
          <a:p>
            <a:pPr algn="just">
              <a:buFont typeface="Wingdings" pitchFamily="2" charset="2"/>
              <a:buChar char="ü"/>
            </a:pPr>
            <a:r>
              <a:rPr lang="en-US" sz="2800" dirty="0" smtClean="0"/>
              <a:t>in-depth studies on issues pertain to REDD+</a:t>
            </a:r>
          </a:p>
          <a:p>
            <a:pPr algn="just">
              <a:buFont typeface="Wingdings" pitchFamily="2" charset="2"/>
              <a:buChar char="ü"/>
            </a:pPr>
            <a:r>
              <a:rPr lang="en-US" sz="2800" dirty="0" smtClean="0"/>
              <a:t>National REDD+ Framework, Strategy and Action Plan</a:t>
            </a:r>
          </a:p>
          <a:p>
            <a:pPr algn="just">
              <a:buFont typeface="Wingdings" pitchFamily="2" charset="2"/>
              <a:buChar char="ü"/>
            </a:pPr>
            <a:r>
              <a:rPr lang="en-US" sz="2800" dirty="0" smtClean="0"/>
              <a:t>capacity building and research </a:t>
            </a:r>
            <a:r>
              <a:rPr lang="en-US" sz="2800" dirty="0" err="1" smtClean="0"/>
              <a:t>programme</a:t>
            </a:r>
            <a:endParaRPr lang="en-US" sz="2800" dirty="0" smtClean="0"/>
          </a:p>
          <a:p>
            <a:pPr algn="just">
              <a:buFont typeface="Wingdings" pitchFamily="2" charset="2"/>
              <a:buChar char="ü"/>
            </a:pPr>
            <a:r>
              <a:rPr lang="en-US" sz="2800" dirty="0" smtClean="0"/>
              <a:t>National Carbon Monitoring Centre, REDD+ Fund-to be established</a:t>
            </a:r>
          </a:p>
          <a:p>
            <a:pPr algn="just">
              <a:buFont typeface="Wingdings" pitchFamily="2" charset="2"/>
              <a:buChar char="ü"/>
            </a:pPr>
            <a:r>
              <a:rPr lang="en-US" sz="2800" dirty="0" smtClean="0"/>
              <a:t>National REDD+ safeguard</a:t>
            </a:r>
          </a:p>
          <a:p>
            <a:pPr algn="just">
              <a:buFont typeface="Wingdings" pitchFamily="2" charset="2"/>
              <a:buChar char="ü"/>
            </a:pPr>
            <a:endParaRPr lang="en-GB" sz="2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457200" y="274638"/>
          <a:ext cx="5482952" cy="14981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ontent Placeholder 4"/>
          <p:cNvSpPr>
            <a:spLocks noGrp="1"/>
          </p:cNvSpPr>
          <p:nvPr>
            <p:ph idx="1"/>
          </p:nvPr>
        </p:nvSpPr>
        <p:spPr>
          <a:xfrm>
            <a:off x="323528" y="1772816"/>
            <a:ext cx="8363272" cy="5085184"/>
          </a:xfrm>
        </p:spPr>
        <p:txBody>
          <a:bodyPr>
            <a:noAutofit/>
          </a:bodyPr>
          <a:lstStyle/>
          <a:p>
            <a:pPr algn="just">
              <a:buFont typeface="Wingdings" pitchFamily="2" charset="2"/>
              <a:buChar char="q"/>
            </a:pPr>
            <a:r>
              <a:rPr lang="en-US" sz="2800" dirty="0" smtClean="0"/>
              <a:t>a system to give </a:t>
            </a:r>
            <a:r>
              <a:rPr lang="en-US" sz="2800" b="1" dirty="0" smtClean="0"/>
              <a:t>recognition to forest managers </a:t>
            </a:r>
            <a:r>
              <a:rPr lang="en-US" sz="2800" dirty="0" smtClean="0"/>
              <a:t>who follow international standards and best practices of responsible management and fair treatment of local people. </a:t>
            </a:r>
          </a:p>
          <a:p>
            <a:pPr algn="just">
              <a:buFont typeface="Wingdings" pitchFamily="2" charset="2"/>
              <a:buChar char="q"/>
            </a:pPr>
            <a:r>
              <a:rPr lang="en-US" sz="2800" dirty="0" smtClean="0"/>
              <a:t>E.g. forest certification established by the </a:t>
            </a:r>
            <a:r>
              <a:rPr lang="en-US" sz="2800" dirty="0" smtClean="0">
                <a:hlinkClick r:id="rId7"/>
              </a:rPr>
              <a:t>Forest Stewardship Council (FSC)</a:t>
            </a:r>
            <a:r>
              <a:rPr lang="en-US" sz="2800" dirty="0" smtClean="0"/>
              <a:t> of which MCDI was awarded the first certificate (March 2009)</a:t>
            </a:r>
          </a:p>
          <a:p>
            <a:pPr algn="just">
              <a:buFont typeface="Wingdings" pitchFamily="2" charset="2"/>
              <a:buChar char="q"/>
            </a:pPr>
            <a:r>
              <a:rPr lang="en-US" sz="2800" dirty="0" smtClean="0"/>
              <a:t>MCDI: Working to combined </a:t>
            </a:r>
            <a:r>
              <a:rPr lang="en-US" sz="2800" b="1" dirty="0" smtClean="0"/>
              <a:t>certification scheme </a:t>
            </a:r>
            <a:r>
              <a:rPr lang="en-US" sz="2800" dirty="0" smtClean="0"/>
              <a:t>and </a:t>
            </a:r>
            <a:r>
              <a:rPr lang="en-US" sz="2800" b="1" dirty="0" smtClean="0"/>
              <a:t>REDD</a:t>
            </a:r>
            <a:r>
              <a:rPr lang="en-US" sz="2800" dirty="0" smtClean="0"/>
              <a:t> to </a:t>
            </a:r>
            <a:r>
              <a:rPr lang="en-US" sz="2800" dirty="0" err="1" smtClean="0"/>
              <a:t>catalyse</a:t>
            </a:r>
            <a:r>
              <a:rPr lang="en-US" sz="2800" dirty="0" smtClean="0"/>
              <a:t> expansion of PFM; more PFM is in turn expected to accrue revenues from REDD payments, which in turn will lead to more PFM.</a:t>
            </a:r>
            <a:endParaRPr lang="en-GB" sz="2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457200" y="274638"/>
          <a:ext cx="519492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idx="1"/>
          </p:nvPr>
        </p:nvSpPr>
        <p:spPr>
          <a:xfrm>
            <a:off x="446856" y="1600200"/>
            <a:ext cx="8229600" cy="4853136"/>
          </a:xfrm>
        </p:spPr>
        <p:txBody>
          <a:bodyPr>
            <a:normAutofit fontScale="92500" lnSpcReduction="20000"/>
          </a:bodyPr>
          <a:lstStyle/>
          <a:p>
            <a:pPr lvl="0" algn="just">
              <a:buFont typeface="Wingdings" pitchFamily="2" charset="2"/>
              <a:buChar char="q"/>
            </a:pPr>
            <a:r>
              <a:rPr lang="en-US" b="1" dirty="0" smtClean="0"/>
              <a:t>Effective governance and enforcement </a:t>
            </a:r>
            <a:r>
              <a:rPr lang="en-US" dirty="0" smtClean="0"/>
              <a:t>is important for attaining PFM objectives despite the presence of a well-described CBFM or JFM structure.</a:t>
            </a:r>
          </a:p>
          <a:p>
            <a:pPr lvl="0" algn="just">
              <a:buFont typeface="Wingdings" pitchFamily="2" charset="2"/>
              <a:buChar char="q"/>
            </a:pPr>
            <a:r>
              <a:rPr lang="en-US" b="1" dirty="0" smtClean="0"/>
              <a:t>Community members are willing to participate </a:t>
            </a:r>
            <a:r>
              <a:rPr lang="en-US" dirty="0" smtClean="0"/>
              <a:t>in PFM activities if awareness raising campaigns and involvement are put at the fore front of operations, at early stages of PFM. </a:t>
            </a:r>
            <a:endParaRPr lang="en-GB" sz="2800" dirty="0" smtClean="0"/>
          </a:p>
          <a:p>
            <a:pPr lvl="0" algn="just">
              <a:buFont typeface="Wingdings" pitchFamily="2" charset="2"/>
              <a:buChar char="q"/>
            </a:pPr>
            <a:r>
              <a:rPr lang="en-US" b="1" dirty="0" smtClean="0"/>
              <a:t>Lack of landscape or ecosystem level approach </a:t>
            </a:r>
            <a:r>
              <a:rPr lang="en-US" dirty="0" smtClean="0"/>
              <a:t>to implement PFM activities has been leading to displacement (leakage) of degradation of forests in areas not covered by PFM. </a:t>
            </a:r>
            <a:endParaRPr lang="en-GB" dirty="0" smtClean="0"/>
          </a:p>
          <a:p>
            <a:pPr marL="514350" lvl="1" indent="-514350" algn="just">
              <a:buFont typeface="Arial" pitchFamily="34" charset="0"/>
              <a:buChar char="•"/>
            </a:pPr>
            <a:endParaRPr lang="en-GB" b="1" dirty="0"/>
          </a:p>
        </p:txBody>
      </p:sp>
      <p:pic>
        <p:nvPicPr>
          <p:cNvPr id="5" name="Picture 4" descr="logo_tnrf_new_winged_grey_text.bmp"/>
          <p:cNvPicPr>
            <a:picLocks noChangeAspect="1"/>
          </p:cNvPicPr>
          <p:nvPr/>
        </p:nvPicPr>
        <p:blipFill>
          <a:blip r:embed="rId7" cstate="print"/>
          <a:srcRect/>
          <a:stretch>
            <a:fillRect/>
          </a:stretch>
        </p:blipFill>
        <p:spPr bwMode="auto">
          <a:xfrm>
            <a:off x="5155704" y="260648"/>
            <a:ext cx="3988296" cy="132142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457200" y="274638"/>
          <a:ext cx="519492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idx="1"/>
          </p:nvPr>
        </p:nvSpPr>
        <p:spPr>
          <a:xfrm>
            <a:off x="446856" y="1600200"/>
            <a:ext cx="8229600" cy="4525963"/>
          </a:xfrm>
        </p:spPr>
        <p:txBody>
          <a:bodyPr>
            <a:normAutofit/>
          </a:bodyPr>
          <a:lstStyle/>
          <a:p>
            <a:pPr lvl="0" algn="just">
              <a:buFont typeface="Wingdings" pitchFamily="2" charset="2"/>
              <a:buChar char="q"/>
            </a:pPr>
            <a:r>
              <a:rPr lang="en-US" b="1" dirty="0" smtClean="0"/>
              <a:t>Deliberate policy incentives </a:t>
            </a:r>
            <a:r>
              <a:rPr lang="en-US" dirty="0" smtClean="0"/>
              <a:t>have been so influential in rapid scaling up of CBFM across the country as rights and responsibilities in forest management are fully devolved. </a:t>
            </a:r>
          </a:p>
          <a:p>
            <a:pPr lvl="0" algn="just">
              <a:buFont typeface="Wingdings" pitchFamily="2" charset="2"/>
              <a:buChar char="q"/>
            </a:pPr>
            <a:r>
              <a:rPr lang="en-US" dirty="0" smtClean="0"/>
              <a:t>Community members are egger to participate effectively in JFM arrangements under a situation of </a:t>
            </a:r>
            <a:r>
              <a:rPr lang="en-US" b="1" dirty="0" smtClean="0"/>
              <a:t>clear legal status regarding sharing of costs and benefits</a:t>
            </a:r>
            <a:r>
              <a:rPr lang="en-US" dirty="0" smtClean="0"/>
              <a:t>. </a:t>
            </a:r>
            <a:endParaRPr lang="en-GB" dirty="0" smtClean="0"/>
          </a:p>
          <a:p>
            <a:pPr algn="just"/>
            <a:endParaRPr lang="en-GB" b="1" dirty="0"/>
          </a:p>
        </p:txBody>
      </p:sp>
      <p:graphicFrame>
        <p:nvGraphicFramePr>
          <p:cNvPr id="5" name="Diagram 4"/>
          <p:cNvGraphicFramePr/>
          <p:nvPr/>
        </p:nvGraphicFramePr>
        <p:xfrm>
          <a:off x="457200" y="274638"/>
          <a:ext cx="5194920" cy="1143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pic>
        <p:nvPicPr>
          <p:cNvPr id="6" name="Picture 5" descr="logo_tnrf_new_winged_grey_text.bmp"/>
          <p:cNvPicPr>
            <a:picLocks noChangeAspect="1"/>
          </p:cNvPicPr>
          <p:nvPr/>
        </p:nvPicPr>
        <p:blipFill>
          <a:blip r:embed="rId12" cstate="print"/>
          <a:srcRect/>
          <a:stretch>
            <a:fillRect/>
          </a:stretch>
        </p:blipFill>
        <p:spPr bwMode="auto">
          <a:xfrm>
            <a:off x="5155704" y="260648"/>
            <a:ext cx="3988296" cy="132142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6856" y="1600200"/>
            <a:ext cx="8229600" cy="4781128"/>
          </a:xfrm>
        </p:spPr>
        <p:txBody>
          <a:bodyPr>
            <a:noAutofit/>
          </a:bodyPr>
          <a:lstStyle/>
          <a:p>
            <a:pPr lvl="0" algn="just">
              <a:buFont typeface="Wingdings" pitchFamily="2" charset="2"/>
              <a:buChar char="q"/>
            </a:pPr>
            <a:r>
              <a:rPr lang="en-US" sz="2400" dirty="0" smtClean="0"/>
              <a:t>Important gaps in the legislation regarding the ratio and mechanism for sharing forest management benefits under JFM resulted into </a:t>
            </a:r>
            <a:r>
              <a:rPr lang="en-US" sz="2400" b="1" dirty="0" smtClean="0"/>
              <a:t>pending signing of Management Agreements </a:t>
            </a:r>
            <a:r>
              <a:rPr lang="en-US" sz="2400" dirty="0" smtClean="0"/>
              <a:t>thus frustrating local efforts to manage these forest resources sustainably</a:t>
            </a:r>
            <a:endParaRPr lang="en-GB" sz="2400" dirty="0" smtClean="0"/>
          </a:p>
          <a:p>
            <a:pPr lvl="0" algn="just">
              <a:buFont typeface="Wingdings" pitchFamily="2" charset="2"/>
              <a:buChar char="q"/>
            </a:pPr>
            <a:r>
              <a:rPr lang="en-US" sz="2400" b="1" dirty="0" smtClean="0"/>
              <a:t>CBFM works better </a:t>
            </a:r>
            <a:r>
              <a:rPr lang="en-US" sz="2400" dirty="0" smtClean="0"/>
              <a:t>in a situation where village boundaries are well known such that conflict management over village land and village land forests is minimized. </a:t>
            </a:r>
          </a:p>
          <a:p>
            <a:pPr lvl="0" algn="just">
              <a:buFont typeface="Wingdings" pitchFamily="2" charset="2"/>
              <a:buChar char="ü"/>
            </a:pPr>
            <a:r>
              <a:rPr lang="en-US" sz="2400" dirty="0" smtClean="0"/>
              <a:t>Due to current need for CBFM; there are dangers of declaring of a village land forest that overlaps to a land considered to be under the jurisdiction of neighboring village  if village boundaries are not clear.</a:t>
            </a:r>
            <a:endParaRPr lang="en-GB" sz="2400" dirty="0" smtClean="0"/>
          </a:p>
          <a:p>
            <a:pPr algn="just"/>
            <a:endParaRPr lang="en-GB" sz="2400" b="1" dirty="0"/>
          </a:p>
        </p:txBody>
      </p:sp>
      <p:graphicFrame>
        <p:nvGraphicFramePr>
          <p:cNvPr id="6" name="Diagram 5"/>
          <p:cNvGraphicFramePr/>
          <p:nvPr/>
        </p:nvGraphicFramePr>
        <p:xfrm>
          <a:off x="457200" y="274638"/>
          <a:ext cx="519492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 name="Picture 6" descr="logo_tnrf_new_winged_grey_text.bmp"/>
          <p:cNvPicPr>
            <a:picLocks noChangeAspect="1"/>
          </p:cNvPicPr>
          <p:nvPr/>
        </p:nvPicPr>
        <p:blipFill>
          <a:blip r:embed="rId7" cstate="print"/>
          <a:srcRect/>
          <a:stretch>
            <a:fillRect/>
          </a:stretch>
        </p:blipFill>
        <p:spPr bwMode="auto">
          <a:xfrm>
            <a:off x="5155704" y="260648"/>
            <a:ext cx="3988296" cy="132142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457200" y="274638"/>
          <a:ext cx="5050904"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idx="1"/>
          </p:nvPr>
        </p:nvSpPr>
        <p:spPr>
          <a:xfrm>
            <a:off x="446856" y="1600200"/>
            <a:ext cx="8229600" cy="4525963"/>
          </a:xfrm>
        </p:spPr>
        <p:txBody>
          <a:bodyPr>
            <a:normAutofit/>
          </a:bodyPr>
          <a:lstStyle/>
          <a:p>
            <a:pPr>
              <a:buFont typeface="Wingdings" pitchFamily="2" charset="2"/>
              <a:buChar char="q"/>
            </a:pPr>
            <a:r>
              <a:rPr lang="en-GB" b="1" dirty="0" smtClean="0"/>
              <a:t>Existing Legal framework and policies</a:t>
            </a:r>
          </a:p>
          <a:p>
            <a:pPr>
              <a:buFont typeface="Wingdings" pitchFamily="2" charset="2"/>
              <a:buChar char="q"/>
            </a:pPr>
            <a:r>
              <a:rPr lang="en-GB" b="1" dirty="0" smtClean="0"/>
              <a:t>Willingness of the communities to participate</a:t>
            </a:r>
          </a:p>
          <a:p>
            <a:pPr>
              <a:buFont typeface="Wingdings" pitchFamily="2" charset="2"/>
              <a:buChar char="q"/>
            </a:pPr>
            <a:r>
              <a:rPr lang="en-GB" b="1" dirty="0" smtClean="0"/>
              <a:t>Interest of different players to support CBNRM</a:t>
            </a:r>
          </a:p>
          <a:p>
            <a:pPr>
              <a:buFont typeface="Wingdings" pitchFamily="2" charset="2"/>
              <a:buChar char="q"/>
            </a:pPr>
            <a:r>
              <a:rPr lang="en-GB" b="1" dirty="0" smtClean="0"/>
              <a:t>Increased awareness</a:t>
            </a:r>
          </a:p>
          <a:p>
            <a:pPr>
              <a:buFont typeface="Wingdings" pitchFamily="2" charset="2"/>
              <a:buChar char="q"/>
            </a:pPr>
            <a:r>
              <a:rPr lang="en-GB" b="1" dirty="0" smtClean="0"/>
              <a:t>Increased political will</a:t>
            </a:r>
          </a:p>
          <a:p>
            <a:pPr>
              <a:buFont typeface="Wingdings" pitchFamily="2" charset="2"/>
              <a:buChar char="q"/>
            </a:pPr>
            <a:endParaRPr lang="en-GB" b="1" dirty="0" smtClean="0"/>
          </a:p>
          <a:p>
            <a:pPr>
              <a:buFont typeface="Wingdings" pitchFamily="2" charset="2"/>
              <a:buChar char="q"/>
            </a:pPr>
            <a:endParaRPr lang="en-GB" b="1" dirty="0"/>
          </a:p>
        </p:txBody>
      </p:sp>
      <p:pic>
        <p:nvPicPr>
          <p:cNvPr id="5" name="Picture 4" descr="logo_tnrf_new_winged_grey_text.bmp"/>
          <p:cNvPicPr>
            <a:picLocks noChangeAspect="1"/>
          </p:cNvPicPr>
          <p:nvPr/>
        </p:nvPicPr>
        <p:blipFill>
          <a:blip r:embed="rId7" cstate="print"/>
          <a:srcRect/>
          <a:stretch>
            <a:fillRect/>
          </a:stretch>
        </p:blipFill>
        <p:spPr bwMode="auto">
          <a:xfrm>
            <a:off x="5155704" y="260648"/>
            <a:ext cx="3988296" cy="132142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457200" y="274638"/>
          <a:ext cx="5266928"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idx="1"/>
          </p:nvPr>
        </p:nvSpPr>
        <p:spPr>
          <a:xfrm>
            <a:off x="446856" y="1600200"/>
            <a:ext cx="8229600" cy="4525963"/>
          </a:xfrm>
        </p:spPr>
        <p:txBody>
          <a:bodyPr>
            <a:noAutofit/>
          </a:bodyPr>
          <a:lstStyle/>
          <a:p>
            <a:pPr lvl="0" algn="just">
              <a:buFont typeface="Wingdings" pitchFamily="2" charset="2"/>
              <a:buChar char="q"/>
            </a:pPr>
            <a:r>
              <a:rPr lang="en-US" sz="2800" b="1" dirty="0" smtClean="0"/>
              <a:t>Delay signing of the JMAs:</a:t>
            </a:r>
            <a:r>
              <a:rPr lang="en-US" sz="2800" dirty="0" smtClean="0"/>
              <a:t> by 2008 only 155/863 villages implementing JFM have signed JFMA (length legal processes involved?)</a:t>
            </a:r>
          </a:p>
          <a:p>
            <a:pPr lvl="1" algn="just">
              <a:buFont typeface="Wingdings" pitchFamily="2" charset="2"/>
              <a:buChar char="ü"/>
            </a:pPr>
            <a:r>
              <a:rPr lang="en-US" sz="2400" dirty="0" smtClean="0"/>
              <a:t>This </a:t>
            </a:r>
            <a:r>
              <a:rPr lang="en-US" sz="2000" dirty="0" smtClean="0"/>
              <a:t>is a major impediment for most villages to benefit from revenues accrued thought JFM process. </a:t>
            </a:r>
          </a:p>
          <a:p>
            <a:pPr lvl="0" algn="just">
              <a:buFont typeface="Wingdings" pitchFamily="2" charset="2"/>
              <a:buChar char="q"/>
            </a:pPr>
            <a:r>
              <a:rPr lang="en-US" sz="2800" b="1" dirty="0" smtClean="0"/>
              <a:t>Cost-benefit sharing mechanisms under JFM not operational:</a:t>
            </a:r>
            <a:r>
              <a:rPr lang="en-US" sz="2800" dirty="0" smtClean="0"/>
              <a:t> Implementation of cost-benefit sharing mechanism between the government (owner) and the local communities (co-managers) in JFM forests set for production have not yet been clear. </a:t>
            </a:r>
            <a:endParaRPr lang="en-GB" sz="2800" dirty="0" smtClean="0"/>
          </a:p>
          <a:p>
            <a:pPr algn="just"/>
            <a:endParaRPr lang="en-GB" sz="2800" b="1" dirty="0"/>
          </a:p>
        </p:txBody>
      </p:sp>
      <p:pic>
        <p:nvPicPr>
          <p:cNvPr id="5" name="Picture 4" descr="logo_tnrf_new_winged_grey_text.bmp"/>
          <p:cNvPicPr>
            <a:picLocks noChangeAspect="1"/>
          </p:cNvPicPr>
          <p:nvPr/>
        </p:nvPicPr>
        <p:blipFill>
          <a:blip r:embed="rId7" cstate="print"/>
          <a:srcRect/>
          <a:stretch>
            <a:fillRect/>
          </a:stretch>
        </p:blipFill>
        <p:spPr bwMode="auto">
          <a:xfrm>
            <a:off x="5155704" y="260648"/>
            <a:ext cx="3988296" cy="132142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457200" y="274638"/>
          <a:ext cx="5266928"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idx="1"/>
          </p:nvPr>
        </p:nvSpPr>
        <p:spPr>
          <a:xfrm>
            <a:off x="446856" y="1600200"/>
            <a:ext cx="8229600" cy="4997152"/>
          </a:xfrm>
        </p:spPr>
        <p:txBody>
          <a:bodyPr>
            <a:noAutofit/>
          </a:bodyPr>
          <a:lstStyle/>
          <a:p>
            <a:pPr lvl="0" algn="just">
              <a:buFont typeface="Wingdings" pitchFamily="2" charset="2"/>
              <a:buChar char="q"/>
            </a:pPr>
            <a:r>
              <a:rPr lang="en-US" sz="2800" b="1" dirty="0" smtClean="0"/>
              <a:t>Insufficient and unsustainable funding of PFM activities:</a:t>
            </a:r>
            <a:r>
              <a:rPr lang="en-US" sz="2800" dirty="0" smtClean="0"/>
              <a:t> Most activities are implemented as projects and not as a continuous process thus PFM becomes donor driven than demand driven. </a:t>
            </a:r>
          </a:p>
          <a:p>
            <a:pPr lvl="1" algn="just"/>
            <a:r>
              <a:rPr lang="en-US" sz="2400" dirty="0" smtClean="0"/>
              <a:t>Efforts: Improved Revenue Collection (IRC) component under the umbrella of Tanzania Forest Conservation and Management Project–TFCMP (2002-09). </a:t>
            </a:r>
            <a:endParaRPr lang="en-GB" sz="2400" dirty="0" smtClean="0"/>
          </a:p>
          <a:p>
            <a:pPr algn="just">
              <a:buFont typeface="Wingdings" pitchFamily="2" charset="2"/>
              <a:buChar char="q"/>
            </a:pPr>
            <a:r>
              <a:rPr lang="en-US" sz="3200" b="1" dirty="0" smtClean="0"/>
              <a:t>Introduction of PES in high biodiversity and catchment forests: </a:t>
            </a:r>
            <a:r>
              <a:rPr lang="en-US" sz="3200" dirty="0" smtClean="0"/>
              <a:t>how monitor PES appropriately to ensure that local communities gain significant benefits?</a:t>
            </a:r>
            <a:endParaRPr lang="en-GB" sz="3200" dirty="0" smtClean="0"/>
          </a:p>
          <a:p>
            <a:pPr algn="just"/>
            <a:endParaRPr lang="en-GB" sz="2800" b="1" dirty="0"/>
          </a:p>
        </p:txBody>
      </p:sp>
      <p:graphicFrame>
        <p:nvGraphicFramePr>
          <p:cNvPr id="5" name="Diagram 4"/>
          <p:cNvGraphicFramePr/>
          <p:nvPr/>
        </p:nvGraphicFramePr>
        <p:xfrm>
          <a:off x="457200" y="274638"/>
          <a:ext cx="5266928" cy="1143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pic>
        <p:nvPicPr>
          <p:cNvPr id="6" name="Picture 5" descr="logo_tnrf_new_winged_grey_text.bmp"/>
          <p:cNvPicPr>
            <a:picLocks noChangeAspect="1"/>
          </p:cNvPicPr>
          <p:nvPr/>
        </p:nvPicPr>
        <p:blipFill>
          <a:blip r:embed="rId12" cstate="print"/>
          <a:srcRect/>
          <a:stretch>
            <a:fillRect/>
          </a:stretch>
        </p:blipFill>
        <p:spPr bwMode="auto">
          <a:xfrm>
            <a:off x="5155704" y="260648"/>
            <a:ext cx="3988296" cy="132142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457200" y="274638"/>
          <a:ext cx="5338936"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idx="1"/>
          </p:nvPr>
        </p:nvSpPr>
        <p:spPr>
          <a:xfrm>
            <a:off x="446856" y="1556792"/>
            <a:ext cx="8229600" cy="5040560"/>
          </a:xfrm>
        </p:spPr>
        <p:txBody>
          <a:bodyPr>
            <a:noAutofit/>
          </a:bodyPr>
          <a:lstStyle/>
          <a:p>
            <a:pPr lvl="0" algn="just">
              <a:buFont typeface="Wingdings" pitchFamily="2" charset="2"/>
              <a:buChar char="q"/>
            </a:pPr>
            <a:r>
              <a:rPr lang="en-US" sz="2200" b="1" dirty="0" smtClean="0"/>
              <a:t>Unclear boundaries of ‘general land’:</a:t>
            </a:r>
            <a:r>
              <a:rPr lang="en-US" sz="2200" dirty="0" smtClean="0"/>
              <a:t> Consistent misinterpretation of unreserved forests within village boundaries to be included in what is defined as general land as recognized by the Land Acts (National Land Act and Village land Act, 1999) leading to  increased deforestation of unreserved forests which are potential for sustainable forest management under CBFM Approach.</a:t>
            </a:r>
            <a:endParaRPr lang="en-GB" sz="2200" dirty="0" smtClean="0"/>
          </a:p>
          <a:p>
            <a:pPr lvl="0" algn="just">
              <a:buFont typeface="Wingdings" pitchFamily="2" charset="2"/>
              <a:buChar char="q"/>
            </a:pPr>
            <a:r>
              <a:rPr lang="en-US" sz="2200" b="1" dirty="0" smtClean="0"/>
              <a:t>Participation of players other than the community:</a:t>
            </a:r>
            <a:r>
              <a:rPr lang="en-US" sz="2200" dirty="0" smtClean="0"/>
              <a:t> The Forest Act (2002) legalizes the management of forests on village lands under a range of options ranging from individual, group and community levels as co-managers.  Is it happening?</a:t>
            </a:r>
          </a:p>
          <a:p>
            <a:pPr lvl="1" algn="just"/>
            <a:r>
              <a:rPr lang="en-US" sz="2200" dirty="0" smtClean="0"/>
              <a:t>Deliberate efforts to address this challenge have been initiated through encouragement of Private-Public Partnership (PPP). </a:t>
            </a:r>
          </a:p>
          <a:p>
            <a:pPr algn="just">
              <a:buFont typeface="Wingdings" pitchFamily="2" charset="2"/>
              <a:buChar char="q"/>
            </a:pPr>
            <a:r>
              <a:rPr lang="en-US" sz="2200" b="1" dirty="0" smtClean="0"/>
              <a:t>Increased deforestation and forest degradation</a:t>
            </a:r>
          </a:p>
          <a:p>
            <a:pPr algn="just">
              <a:buFont typeface="Wingdings" pitchFamily="2" charset="2"/>
              <a:buChar char="q"/>
            </a:pPr>
            <a:r>
              <a:rPr lang="en-US" sz="2200" b="1" dirty="0" smtClean="0"/>
              <a:t>Inadequate staff/human resource</a:t>
            </a:r>
          </a:p>
          <a:p>
            <a:pPr algn="just"/>
            <a:endParaRPr lang="en-GB" sz="2200" dirty="0" smtClean="0"/>
          </a:p>
          <a:p>
            <a:pPr lvl="0" algn="just"/>
            <a:endParaRPr lang="en-GB" sz="2200" dirty="0" smtClean="0"/>
          </a:p>
          <a:p>
            <a:pPr algn="just"/>
            <a:endParaRPr lang="en-GB" sz="2200" b="1" dirty="0"/>
          </a:p>
        </p:txBody>
      </p:sp>
      <p:graphicFrame>
        <p:nvGraphicFramePr>
          <p:cNvPr id="5" name="Diagram 4"/>
          <p:cNvGraphicFramePr/>
          <p:nvPr/>
        </p:nvGraphicFramePr>
        <p:xfrm>
          <a:off x="457200" y="274638"/>
          <a:ext cx="5050904" cy="1143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pic>
        <p:nvPicPr>
          <p:cNvPr id="7" name="Picture 6" descr="logo_tnrf_new_winged_grey_text.bmp"/>
          <p:cNvPicPr>
            <a:picLocks noChangeAspect="1"/>
          </p:cNvPicPr>
          <p:nvPr/>
        </p:nvPicPr>
        <p:blipFill>
          <a:blip r:embed="rId12" cstate="print"/>
          <a:srcRect/>
          <a:stretch>
            <a:fillRect/>
          </a:stretch>
        </p:blipFill>
        <p:spPr bwMode="auto">
          <a:xfrm>
            <a:off x="5155704" y="260648"/>
            <a:ext cx="3988296" cy="132142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 7"/>
          <p:cNvGraphicFramePr/>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idx="1"/>
          </p:nvPr>
        </p:nvSpPr>
        <p:spPr>
          <a:xfrm>
            <a:off x="446856" y="1600200"/>
            <a:ext cx="8229600" cy="5257800"/>
          </a:xfrm>
        </p:spPr>
        <p:txBody>
          <a:bodyPr>
            <a:noAutofit/>
          </a:bodyPr>
          <a:lstStyle/>
          <a:p>
            <a:pPr marL="514350" lvl="1" indent="-514350">
              <a:buFont typeface="+mj-lt"/>
              <a:buAutoNum type="arabicPeriod"/>
            </a:pPr>
            <a:r>
              <a:rPr lang="en-US" sz="3600" b="1" dirty="0" smtClean="0"/>
              <a:t>Policy and legislative environment CBNRM</a:t>
            </a:r>
            <a:endParaRPr lang="en-GB" sz="3600" b="1" dirty="0" smtClean="0"/>
          </a:p>
          <a:p>
            <a:pPr marL="514350" lvl="1" indent="-514350">
              <a:buFont typeface="+mj-lt"/>
              <a:buAutoNum type="arabicPeriod"/>
            </a:pPr>
            <a:r>
              <a:rPr lang="en-US" sz="3600" b="1" dirty="0" smtClean="0"/>
              <a:t>CBNRM under Forestry (focusing on PFM)</a:t>
            </a:r>
          </a:p>
          <a:p>
            <a:pPr marL="514350" lvl="1" indent="-514350">
              <a:buFont typeface="+mj-lt"/>
              <a:buAutoNum type="arabicPeriod"/>
            </a:pPr>
            <a:r>
              <a:rPr lang="en-US" sz="3600" b="1" dirty="0" smtClean="0"/>
              <a:t>Lessons learnt and best practices</a:t>
            </a:r>
          </a:p>
          <a:p>
            <a:pPr marL="514350" lvl="1" indent="-514350">
              <a:buFont typeface="+mj-lt"/>
              <a:buAutoNum type="arabicPeriod"/>
            </a:pPr>
            <a:r>
              <a:rPr lang="en-US" sz="3600" b="1" dirty="0" smtClean="0"/>
              <a:t>Opportunities</a:t>
            </a:r>
          </a:p>
          <a:p>
            <a:pPr marL="514350" lvl="1" indent="-514350">
              <a:buFont typeface="+mj-lt"/>
              <a:buAutoNum type="arabicPeriod"/>
            </a:pPr>
            <a:r>
              <a:rPr lang="en-GB" sz="3600" b="1" dirty="0" smtClean="0">
                <a:solidFill>
                  <a:srgbClr val="000000"/>
                </a:solidFill>
              </a:rPr>
              <a:t>Constraints, Barriers and Challenges</a:t>
            </a:r>
          </a:p>
          <a:p>
            <a:pPr marL="514350" lvl="1" indent="-514350">
              <a:buFont typeface="+mj-lt"/>
              <a:buAutoNum type="arabicPeriod"/>
            </a:pPr>
            <a:r>
              <a:rPr lang="en-GB" sz="3600" b="1" dirty="0" smtClean="0">
                <a:solidFill>
                  <a:srgbClr val="000000"/>
                </a:solidFill>
              </a:rPr>
              <a:t>Recommendations</a:t>
            </a:r>
          </a:p>
        </p:txBody>
      </p:sp>
      <p:pic>
        <p:nvPicPr>
          <p:cNvPr id="6" name="Picture 5" descr="logo_tnrf_new_winged_grey_text.bmp"/>
          <p:cNvPicPr>
            <a:picLocks noChangeAspect="1"/>
          </p:cNvPicPr>
          <p:nvPr/>
        </p:nvPicPr>
        <p:blipFill>
          <a:blip r:embed="rId7" cstate="print"/>
          <a:srcRect/>
          <a:stretch>
            <a:fillRect/>
          </a:stretch>
        </p:blipFill>
        <p:spPr bwMode="auto">
          <a:xfrm>
            <a:off x="5155704" y="91353"/>
            <a:ext cx="3988296" cy="132142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6856" y="1412776"/>
            <a:ext cx="8445624" cy="5445224"/>
          </a:xfrm>
        </p:spPr>
        <p:txBody>
          <a:bodyPr>
            <a:noAutofit/>
          </a:bodyPr>
          <a:lstStyle/>
          <a:p>
            <a:pPr lvl="0" algn="just">
              <a:buFont typeface="Wingdings" pitchFamily="2" charset="2"/>
              <a:buChar char="q"/>
            </a:pPr>
            <a:r>
              <a:rPr lang="en-US" sz="2100" b="1" dirty="0" smtClean="0"/>
              <a:t>Translating opportunities into substantial economic benefits:</a:t>
            </a:r>
            <a:r>
              <a:rPr lang="en-US" sz="2100" dirty="0" smtClean="0"/>
              <a:t> Existing policies and legal set-up provides strong incentives for local participation in Community-based Forest Management (CBFM). In some areas with rich forest resources CBFM has the potential to generate significant and wide-spread economic benefits. Is it happening? </a:t>
            </a:r>
          </a:p>
          <a:p>
            <a:pPr lvl="1" algn="just"/>
            <a:r>
              <a:rPr lang="en-US" sz="2100" b="1" dirty="0" smtClean="0"/>
              <a:t>Institutional failures and governance shortfalls </a:t>
            </a:r>
            <a:r>
              <a:rPr lang="en-US" sz="2100" dirty="0" smtClean="0"/>
              <a:t>in the forest sector, </a:t>
            </a:r>
          </a:p>
          <a:p>
            <a:pPr lvl="1" algn="just"/>
            <a:r>
              <a:rPr lang="en-US" sz="2100" b="1" dirty="0" smtClean="0"/>
              <a:t>limited capacity </a:t>
            </a:r>
            <a:r>
              <a:rPr lang="en-US" sz="2100" dirty="0" smtClean="0"/>
              <a:t>(human, operational resources and legal understanding) at local government level, </a:t>
            </a:r>
          </a:p>
          <a:p>
            <a:pPr lvl="1" algn="just"/>
            <a:r>
              <a:rPr lang="en-US" sz="2100" b="1" dirty="0" smtClean="0"/>
              <a:t>lack of knowledge </a:t>
            </a:r>
            <a:r>
              <a:rPr lang="en-US" sz="2100" dirty="0" smtClean="0"/>
              <a:t>among forest-dependent communities on CBFM opportunities, </a:t>
            </a:r>
          </a:p>
          <a:p>
            <a:pPr lvl="1" algn="just"/>
            <a:r>
              <a:rPr lang="en-US" sz="2100" dirty="0" smtClean="0"/>
              <a:t>Focus on conservation and protection rather than sustainable utilization.</a:t>
            </a:r>
            <a:endParaRPr lang="en-GB" sz="2100" dirty="0" smtClean="0"/>
          </a:p>
          <a:p>
            <a:pPr lvl="0" algn="just">
              <a:buFont typeface="Wingdings" pitchFamily="2" charset="2"/>
              <a:buChar char="q"/>
            </a:pPr>
            <a:r>
              <a:rPr lang="en-US" sz="2100" b="1" dirty="0" smtClean="0"/>
              <a:t>Poverty among participating community:</a:t>
            </a:r>
            <a:r>
              <a:rPr lang="en-US" sz="2100" dirty="0" smtClean="0"/>
              <a:t> Despite positive willingness, poverty among the community remains a central constraint prohibiting effective participation. Under PFM, is the community being considered in the comprehensiveness of the environment.</a:t>
            </a:r>
            <a:endParaRPr lang="en-GB" sz="2100" dirty="0" smtClean="0"/>
          </a:p>
          <a:p>
            <a:pPr algn="just"/>
            <a:endParaRPr lang="en-GB" sz="2100" b="1" dirty="0"/>
          </a:p>
        </p:txBody>
      </p:sp>
      <p:graphicFrame>
        <p:nvGraphicFramePr>
          <p:cNvPr id="5" name="Diagram 4"/>
          <p:cNvGraphicFramePr/>
          <p:nvPr/>
        </p:nvGraphicFramePr>
        <p:xfrm>
          <a:off x="457200" y="274638"/>
          <a:ext cx="5050904"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5" descr="logo_tnrf_new_winged_grey_text.bmp"/>
          <p:cNvPicPr>
            <a:picLocks noChangeAspect="1"/>
          </p:cNvPicPr>
          <p:nvPr/>
        </p:nvPicPr>
        <p:blipFill>
          <a:blip r:embed="rId7" cstate="print"/>
          <a:srcRect/>
          <a:stretch>
            <a:fillRect/>
          </a:stretch>
        </p:blipFill>
        <p:spPr bwMode="auto">
          <a:xfrm>
            <a:off x="5155704" y="116632"/>
            <a:ext cx="3988296" cy="132142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6856" y="1412776"/>
            <a:ext cx="8445624" cy="5445224"/>
          </a:xfrm>
        </p:spPr>
        <p:txBody>
          <a:bodyPr>
            <a:noAutofit/>
          </a:bodyPr>
          <a:lstStyle/>
          <a:p>
            <a:pPr algn="just">
              <a:buNone/>
            </a:pPr>
            <a:r>
              <a:rPr lang="en-GB" sz="2800" b="1" dirty="0" smtClean="0"/>
              <a:t>Challenges related to REDD+ implementation</a:t>
            </a:r>
          </a:p>
          <a:p>
            <a:pPr algn="just">
              <a:buFont typeface="Wingdings" pitchFamily="2" charset="2"/>
              <a:buChar char="q"/>
            </a:pPr>
            <a:r>
              <a:rPr lang="en-US" sz="2800" dirty="0" smtClean="0"/>
              <a:t>At the international level, modalities to finance REDD+ activities have not yet been finalized. </a:t>
            </a:r>
          </a:p>
          <a:p>
            <a:pPr algn="just">
              <a:buFont typeface="Wingdings" pitchFamily="2" charset="2"/>
              <a:buChar char="q"/>
            </a:pPr>
            <a:r>
              <a:rPr lang="en-US" sz="2800" dirty="0" smtClean="0"/>
              <a:t>At the national level, REDD+ activities have to </a:t>
            </a:r>
          </a:p>
          <a:p>
            <a:pPr lvl="1" algn="just">
              <a:buFont typeface="Wingdings" pitchFamily="2" charset="2"/>
              <a:buChar char="ü"/>
            </a:pPr>
            <a:r>
              <a:rPr lang="en-US" dirty="0" smtClean="0"/>
              <a:t>demonstrate real offsets, </a:t>
            </a:r>
          </a:p>
          <a:p>
            <a:pPr lvl="1" algn="just">
              <a:buFont typeface="Wingdings" pitchFamily="2" charset="2"/>
              <a:buChar char="ü"/>
            </a:pPr>
            <a:r>
              <a:rPr lang="en-US" dirty="0" smtClean="0"/>
              <a:t>address leakage, </a:t>
            </a:r>
          </a:p>
          <a:p>
            <a:pPr lvl="1" algn="just">
              <a:buFont typeface="Wingdings" pitchFamily="2" charset="2"/>
              <a:buChar char="ü"/>
            </a:pPr>
            <a:r>
              <a:rPr lang="en-US" dirty="0" smtClean="0"/>
              <a:t>prove </a:t>
            </a:r>
            <a:r>
              <a:rPr lang="en-US" dirty="0" err="1" smtClean="0"/>
              <a:t>additionality</a:t>
            </a:r>
            <a:r>
              <a:rPr lang="en-US" dirty="0" smtClean="0"/>
              <a:t> and permanence, </a:t>
            </a:r>
          </a:p>
          <a:p>
            <a:pPr lvl="1" algn="just">
              <a:buFont typeface="Wingdings" pitchFamily="2" charset="2"/>
              <a:buChar char="ü"/>
            </a:pPr>
            <a:r>
              <a:rPr lang="en-US" dirty="0" smtClean="0"/>
              <a:t>develop an effective monitoring, reporting and verification system (MRV system). </a:t>
            </a:r>
          </a:p>
          <a:p>
            <a:pPr lvl="1" algn="just">
              <a:buFont typeface="Wingdings" pitchFamily="2" charset="2"/>
              <a:buChar char="ü"/>
            </a:pPr>
            <a:r>
              <a:rPr lang="en-US" dirty="0" smtClean="0"/>
              <a:t>Develop a fair and transparent and workable cost-benefit sharing mechanism has to be developed.</a:t>
            </a:r>
            <a:endParaRPr lang="en-GB" b="1" dirty="0"/>
          </a:p>
        </p:txBody>
      </p:sp>
      <p:graphicFrame>
        <p:nvGraphicFramePr>
          <p:cNvPr id="5" name="Diagram 4"/>
          <p:cNvGraphicFramePr/>
          <p:nvPr/>
        </p:nvGraphicFramePr>
        <p:xfrm>
          <a:off x="457200" y="274638"/>
          <a:ext cx="5050904"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5" descr="logo_tnrf_new_winged_grey_text.bmp"/>
          <p:cNvPicPr>
            <a:picLocks noChangeAspect="1"/>
          </p:cNvPicPr>
          <p:nvPr/>
        </p:nvPicPr>
        <p:blipFill>
          <a:blip r:embed="rId7" cstate="print"/>
          <a:srcRect/>
          <a:stretch>
            <a:fillRect/>
          </a:stretch>
        </p:blipFill>
        <p:spPr bwMode="auto">
          <a:xfrm>
            <a:off x="5155704" y="116632"/>
            <a:ext cx="3988296" cy="132142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6856" y="1412776"/>
            <a:ext cx="8445624" cy="5445224"/>
          </a:xfrm>
        </p:spPr>
        <p:txBody>
          <a:bodyPr>
            <a:noAutofit/>
          </a:bodyPr>
          <a:lstStyle/>
          <a:p>
            <a:pPr algn="just">
              <a:buFont typeface="Wingdings" pitchFamily="2" charset="2"/>
              <a:buChar char="q"/>
            </a:pPr>
            <a:r>
              <a:rPr lang="en-US" sz="2400" b="1" dirty="0" smtClean="0"/>
              <a:t>Make the PFM process go faster</a:t>
            </a:r>
          </a:p>
          <a:p>
            <a:pPr algn="just">
              <a:buFont typeface="Wingdings" pitchFamily="2" charset="2"/>
              <a:buChar char="q"/>
            </a:pPr>
            <a:r>
              <a:rPr lang="en-US" sz="2400" b="1" dirty="0" smtClean="0"/>
              <a:t>Address leakage by implementing PFM within a landscape approach</a:t>
            </a:r>
          </a:p>
          <a:p>
            <a:pPr algn="just">
              <a:buFont typeface="Wingdings" pitchFamily="2" charset="2"/>
              <a:buChar char="q"/>
            </a:pPr>
            <a:r>
              <a:rPr lang="en-US" sz="2400" b="1" dirty="0" smtClean="0"/>
              <a:t>Finalize cost-benefit sharing arrangements in forests under JFM</a:t>
            </a:r>
          </a:p>
          <a:p>
            <a:pPr algn="just">
              <a:buFont typeface="Wingdings" pitchFamily="2" charset="2"/>
              <a:buChar char="q"/>
            </a:pPr>
            <a:r>
              <a:rPr lang="en-US" sz="2400" b="1" dirty="0" smtClean="0"/>
              <a:t>Translate Opportunities arising in PFM into substantial economic benefits</a:t>
            </a:r>
          </a:p>
          <a:p>
            <a:pPr algn="just">
              <a:buFont typeface="Wingdings" pitchFamily="2" charset="2"/>
              <a:buChar char="q"/>
            </a:pPr>
            <a:r>
              <a:rPr lang="en-US" sz="2400" b="1" dirty="0" smtClean="0"/>
              <a:t>Facilitate development of clear village boundaries</a:t>
            </a:r>
          </a:p>
          <a:p>
            <a:pPr algn="just">
              <a:buFont typeface="Wingdings" pitchFamily="2" charset="2"/>
              <a:buChar char="q"/>
            </a:pPr>
            <a:r>
              <a:rPr lang="en-US" sz="2400" b="1" dirty="0" smtClean="0"/>
              <a:t>Improve local incentives for forest and wildlife management through </a:t>
            </a:r>
            <a:r>
              <a:rPr lang="en-US" sz="2400" b="1" dirty="0" err="1" smtClean="0"/>
              <a:t>sectoral</a:t>
            </a:r>
            <a:r>
              <a:rPr lang="en-US" sz="2400" b="1" dirty="0" smtClean="0"/>
              <a:t> integration</a:t>
            </a:r>
          </a:p>
          <a:p>
            <a:pPr algn="just">
              <a:buFont typeface="Wingdings" pitchFamily="2" charset="2"/>
              <a:buChar char="q"/>
            </a:pPr>
            <a:r>
              <a:rPr lang="en-US" sz="2400" b="1" dirty="0" smtClean="0"/>
              <a:t>Allocate sufficient budget to support PFM activities</a:t>
            </a:r>
          </a:p>
          <a:p>
            <a:pPr algn="just">
              <a:buFont typeface="Wingdings" pitchFamily="2" charset="2"/>
              <a:buChar char="q"/>
            </a:pPr>
            <a:r>
              <a:rPr lang="en-US" sz="2400" b="1" dirty="0" smtClean="0"/>
              <a:t>Need for strong coordination among implementers</a:t>
            </a:r>
          </a:p>
          <a:p>
            <a:pPr algn="just">
              <a:buFont typeface="Wingdings" pitchFamily="2" charset="2"/>
              <a:buChar char="q"/>
            </a:pPr>
            <a:r>
              <a:rPr lang="en-US" sz="2400" b="1" dirty="0" smtClean="0"/>
              <a:t>Flexibility among implementers (going beyond PFM)</a:t>
            </a:r>
            <a:endParaRPr lang="en-GB" sz="2400" b="1" dirty="0"/>
          </a:p>
        </p:txBody>
      </p:sp>
      <p:graphicFrame>
        <p:nvGraphicFramePr>
          <p:cNvPr id="5" name="Diagram 4"/>
          <p:cNvGraphicFramePr/>
          <p:nvPr/>
        </p:nvGraphicFramePr>
        <p:xfrm>
          <a:off x="457200" y="274638"/>
          <a:ext cx="5050904"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5" descr="logo_tnrf_new_winged_grey_text.bmp"/>
          <p:cNvPicPr>
            <a:picLocks noChangeAspect="1"/>
          </p:cNvPicPr>
          <p:nvPr/>
        </p:nvPicPr>
        <p:blipFill>
          <a:blip r:embed="rId7" cstate="print"/>
          <a:srcRect/>
          <a:stretch>
            <a:fillRect/>
          </a:stretch>
        </p:blipFill>
        <p:spPr bwMode="auto">
          <a:xfrm>
            <a:off x="5155704" y="116632"/>
            <a:ext cx="3988296" cy="132142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457200" y="341784"/>
          <a:ext cx="5338936" cy="15030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idx="1"/>
          </p:nvPr>
        </p:nvSpPr>
        <p:spPr>
          <a:xfrm>
            <a:off x="446856" y="1988840"/>
            <a:ext cx="8301608" cy="4869160"/>
          </a:xfrm>
        </p:spPr>
        <p:txBody>
          <a:bodyPr>
            <a:noAutofit/>
          </a:bodyPr>
          <a:lstStyle/>
          <a:p>
            <a:pPr marL="514350" indent="-514350" algn="just">
              <a:buFont typeface="Wingdings" pitchFamily="2" charset="2"/>
              <a:buChar char="q"/>
            </a:pPr>
            <a:r>
              <a:rPr lang="en-US" sz="2900" b="1" dirty="0" smtClean="0"/>
              <a:t>Colonial time in Tanzania</a:t>
            </a:r>
            <a:r>
              <a:rPr lang="en-US" sz="2900" dirty="0" smtClean="0"/>
              <a:t>, management of most land and associated resources were under the control of the colonial government&gt;prevented local communities&gt;inherited after independence</a:t>
            </a:r>
          </a:p>
          <a:p>
            <a:pPr marL="514350" indent="-514350" algn="just">
              <a:buFont typeface="Wingdings" pitchFamily="2" charset="2"/>
              <a:buChar char="q"/>
            </a:pPr>
            <a:r>
              <a:rPr lang="en-US" sz="2900" b="1" dirty="0" smtClean="0"/>
              <a:t>Traditional management/reservation </a:t>
            </a:r>
            <a:r>
              <a:rPr lang="en-US" sz="2900" dirty="0" smtClean="0"/>
              <a:t>of forests by villagers for productive, social and intrinsic traditional values (e.g. </a:t>
            </a:r>
            <a:r>
              <a:rPr lang="en-US" sz="2900" i="1" dirty="0" err="1" smtClean="0"/>
              <a:t>ngitili</a:t>
            </a:r>
            <a:r>
              <a:rPr lang="en-US" sz="2900" i="1" dirty="0" smtClean="0"/>
              <a:t>, </a:t>
            </a:r>
            <a:r>
              <a:rPr lang="en-US" sz="2900" i="1" dirty="0" err="1" smtClean="0"/>
              <a:t>mpungi</a:t>
            </a:r>
            <a:r>
              <a:rPr lang="en-US" sz="2900" dirty="0" smtClean="0"/>
              <a:t> or </a:t>
            </a:r>
            <a:r>
              <a:rPr lang="en-US" sz="2900" i="1" dirty="0" err="1" smtClean="0"/>
              <a:t>mshitu</a:t>
            </a:r>
            <a:r>
              <a:rPr lang="en-US" sz="2900" dirty="0" smtClean="0"/>
              <a:t>)</a:t>
            </a:r>
          </a:p>
          <a:p>
            <a:pPr marL="514350" indent="-514350" algn="just">
              <a:buFont typeface="Wingdings" pitchFamily="2" charset="2"/>
              <a:buChar char="q"/>
            </a:pPr>
            <a:r>
              <a:rPr lang="en-US" sz="2900" b="1" dirty="0" smtClean="0"/>
              <a:t>Limited capacity of the government, increased population and dissatisfaction</a:t>
            </a:r>
            <a:r>
              <a:rPr lang="en-US" sz="2900" dirty="0" smtClean="0"/>
              <a:t>&gt;</a:t>
            </a:r>
            <a:r>
              <a:rPr lang="en-US" sz="2800" dirty="0" smtClean="0"/>
              <a:t>the need for a new approach to secure local communities’ support </a:t>
            </a:r>
            <a:endParaRPr lang="en-US" sz="2900" dirty="0" smtClean="0"/>
          </a:p>
        </p:txBody>
      </p:sp>
      <p:pic>
        <p:nvPicPr>
          <p:cNvPr id="7" name="Picture 6" descr="logo_tnrf_new_winged_grey_text.bmp"/>
          <p:cNvPicPr>
            <a:picLocks noChangeAspect="1"/>
          </p:cNvPicPr>
          <p:nvPr/>
        </p:nvPicPr>
        <p:blipFill>
          <a:blip r:embed="rId7" cstate="print"/>
          <a:srcRect/>
          <a:stretch>
            <a:fillRect/>
          </a:stretch>
        </p:blipFill>
        <p:spPr bwMode="auto">
          <a:xfrm>
            <a:off x="5155704" y="91353"/>
            <a:ext cx="3988296" cy="132142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457200" y="341784"/>
          <a:ext cx="5338936" cy="15030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idx="1"/>
          </p:nvPr>
        </p:nvSpPr>
        <p:spPr>
          <a:xfrm>
            <a:off x="446856" y="1988840"/>
            <a:ext cx="8229600" cy="4608512"/>
          </a:xfrm>
        </p:spPr>
        <p:txBody>
          <a:bodyPr>
            <a:noAutofit/>
          </a:bodyPr>
          <a:lstStyle/>
          <a:p>
            <a:pPr marL="514350" indent="-514350" algn="just">
              <a:buFont typeface="Wingdings" pitchFamily="2" charset="2"/>
              <a:buChar char="q"/>
            </a:pPr>
            <a:r>
              <a:rPr lang="en-US" sz="2800" dirty="0" smtClean="0"/>
              <a:t>There has been </a:t>
            </a:r>
            <a:r>
              <a:rPr lang="en-US" sz="2800" b="1" dirty="0" smtClean="0"/>
              <a:t>important legal reforms to create enabling environment </a:t>
            </a:r>
            <a:r>
              <a:rPr lang="en-US" sz="2800" dirty="0" smtClean="0"/>
              <a:t>for participation of local communities in management of land and forest resources.</a:t>
            </a:r>
            <a:r>
              <a:rPr lang="en-US" sz="2800" b="1" dirty="0" smtClean="0"/>
              <a:t> </a:t>
            </a:r>
          </a:p>
          <a:p>
            <a:pPr marL="914400" lvl="1" indent="-514350" algn="just"/>
            <a:r>
              <a:rPr lang="en-US" b="1" dirty="0" smtClean="0"/>
              <a:t>National Land Policy (1995)</a:t>
            </a:r>
            <a:r>
              <a:rPr lang="en-US" dirty="0" smtClean="0"/>
              <a:t>, </a:t>
            </a:r>
            <a:r>
              <a:rPr lang="en-US" b="1" dirty="0" smtClean="0"/>
              <a:t>National Forestry Policy (1998)</a:t>
            </a:r>
            <a:r>
              <a:rPr lang="en-GB" dirty="0" smtClean="0"/>
              <a:t>, </a:t>
            </a:r>
            <a:r>
              <a:rPr lang="en-US" b="1" dirty="0" smtClean="0"/>
              <a:t>Land Act (1999), Village Land Act (1999)</a:t>
            </a:r>
            <a:r>
              <a:rPr lang="en-GB" dirty="0" smtClean="0"/>
              <a:t>, </a:t>
            </a:r>
            <a:r>
              <a:rPr lang="en-US" b="1" dirty="0" smtClean="0"/>
              <a:t>Forest Act (2002), Forest Regulations (2004)</a:t>
            </a:r>
            <a:r>
              <a:rPr lang="en-US" dirty="0" smtClean="0"/>
              <a:t>, </a:t>
            </a:r>
            <a:r>
              <a:rPr lang="en-US" b="1" dirty="0" smtClean="0"/>
              <a:t>National Forest and Beekeeping </a:t>
            </a:r>
            <a:r>
              <a:rPr lang="en-US" b="1" dirty="0" err="1" smtClean="0"/>
              <a:t>Programme</a:t>
            </a:r>
            <a:r>
              <a:rPr lang="en-US" b="1" dirty="0" smtClean="0"/>
              <a:t> 2001-2010, PFM Guidelines (2007)</a:t>
            </a:r>
            <a:endParaRPr lang="en-GB" b="1" dirty="0" smtClean="0"/>
          </a:p>
          <a:p>
            <a:pPr algn="just"/>
            <a:endParaRPr lang="en-GB" sz="2800" b="1" dirty="0"/>
          </a:p>
        </p:txBody>
      </p:sp>
      <p:pic>
        <p:nvPicPr>
          <p:cNvPr id="7" name="Picture 6" descr="logo_tnrf_new_winged_grey_text.bmp"/>
          <p:cNvPicPr>
            <a:picLocks noChangeAspect="1"/>
          </p:cNvPicPr>
          <p:nvPr/>
        </p:nvPicPr>
        <p:blipFill>
          <a:blip r:embed="rId7" cstate="print"/>
          <a:srcRect/>
          <a:stretch>
            <a:fillRect/>
          </a:stretch>
        </p:blipFill>
        <p:spPr bwMode="auto">
          <a:xfrm>
            <a:off x="5155704" y="91353"/>
            <a:ext cx="3988296" cy="132142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457200" y="274638"/>
          <a:ext cx="4618856"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idx="1"/>
          </p:nvPr>
        </p:nvSpPr>
        <p:spPr>
          <a:xfrm>
            <a:off x="251520" y="1600200"/>
            <a:ext cx="8424936" cy="4997152"/>
          </a:xfrm>
        </p:spPr>
        <p:txBody>
          <a:bodyPr>
            <a:noAutofit/>
          </a:bodyPr>
          <a:lstStyle/>
          <a:p>
            <a:pPr>
              <a:buFont typeface="Wingdings" pitchFamily="2" charset="2"/>
              <a:buChar char="q"/>
            </a:pPr>
            <a:r>
              <a:rPr lang="en-US" sz="2400" b="1" dirty="0" smtClean="0"/>
              <a:t>PFM has been adopted </a:t>
            </a:r>
            <a:r>
              <a:rPr lang="en-US" sz="2400" dirty="0" smtClean="0"/>
              <a:t>as an official strategy to allow for wide participation of stakeholders in forest resource management.</a:t>
            </a:r>
          </a:p>
          <a:p>
            <a:pPr>
              <a:buFont typeface="Wingdings" pitchFamily="2" charset="2"/>
              <a:buChar char="q"/>
            </a:pPr>
            <a:r>
              <a:rPr lang="en-US" sz="2400" dirty="0" smtClean="0"/>
              <a:t>Two major forms of PFM; Joint Forest Management </a:t>
            </a:r>
            <a:r>
              <a:rPr lang="en-US" sz="2400" b="1" dirty="0" smtClean="0"/>
              <a:t>(JFM</a:t>
            </a:r>
            <a:r>
              <a:rPr lang="en-US" sz="2400" dirty="0" smtClean="0"/>
              <a:t>) and Community-Based Forest Management </a:t>
            </a:r>
            <a:r>
              <a:rPr lang="en-US" sz="2400" b="1" dirty="0" smtClean="0"/>
              <a:t>(CBFM)</a:t>
            </a:r>
          </a:p>
          <a:p>
            <a:pPr>
              <a:buFont typeface="Wingdings" pitchFamily="2" charset="2"/>
              <a:buChar char="q"/>
            </a:pPr>
            <a:r>
              <a:rPr lang="en-US" sz="2400" dirty="0" smtClean="0"/>
              <a:t>PFM has three main policy objectives: </a:t>
            </a:r>
          </a:p>
          <a:p>
            <a:pPr lvl="1">
              <a:buFont typeface="Wingdings" pitchFamily="2" charset="2"/>
              <a:buChar char="ü"/>
            </a:pPr>
            <a:r>
              <a:rPr lang="en-US" sz="2400" b="1" dirty="0" smtClean="0"/>
              <a:t>improved forest quality</a:t>
            </a:r>
            <a:r>
              <a:rPr lang="en-US" sz="2400" dirty="0" smtClean="0"/>
              <a:t>, through sustainable management objectives; </a:t>
            </a:r>
          </a:p>
          <a:p>
            <a:pPr lvl="1">
              <a:buFont typeface="Wingdings" pitchFamily="2" charset="2"/>
              <a:buChar char="ü"/>
            </a:pPr>
            <a:r>
              <a:rPr lang="en-US" sz="2400" b="1" dirty="0" smtClean="0"/>
              <a:t>improved livelihoods </a:t>
            </a:r>
            <a:r>
              <a:rPr lang="en-US" sz="2400" dirty="0" smtClean="0"/>
              <a:t>through increased forest revenue and secure supply of subsistence forest products; and </a:t>
            </a:r>
          </a:p>
          <a:p>
            <a:pPr lvl="1">
              <a:buFont typeface="Wingdings" pitchFamily="2" charset="2"/>
              <a:buChar char="ü"/>
            </a:pPr>
            <a:r>
              <a:rPr lang="en-US" sz="2400" b="1" dirty="0" smtClean="0"/>
              <a:t>improved forest governance </a:t>
            </a:r>
            <a:r>
              <a:rPr lang="en-US" sz="2400" dirty="0" smtClean="0"/>
              <a:t>at district and village levels through </a:t>
            </a:r>
            <a:r>
              <a:rPr lang="en-US" sz="2400" i="1" dirty="0" smtClean="0"/>
              <a:t>effective</a:t>
            </a:r>
            <a:r>
              <a:rPr lang="en-US" sz="2400" dirty="0" smtClean="0"/>
              <a:t> and </a:t>
            </a:r>
            <a:r>
              <a:rPr lang="en-US" sz="2400" i="1" dirty="0" smtClean="0"/>
              <a:t>accountable</a:t>
            </a:r>
            <a:r>
              <a:rPr lang="en-US" sz="2400" dirty="0" smtClean="0"/>
              <a:t> resource management institutions.</a:t>
            </a:r>
          </a:p>
          <a:p>
            <a:pPr>
              <a:buNone/>
            </a:pPr>
            <a:endParaRPr lang="en-GB" sz="2400" b="1" dirty="0"/>
          </a:p>
        </p:txBody>
      </p:sp>
      <p:pic>
        <p:nvPicPr>
          <p:cNvPr id="5" name="Picture 4" descr="logo_tnrf_new_winged_grey_text.bmp"/>
          <p:cNvPicPr>
            <a:picLocks noChangeAspect="1"/>
          </p:cNvPicPr>
          <p:nvPr/>
        </p:nvPicPr>
        <p:blipFill>
          <a:blip r:embed="rId7" cstate="print"/>
          <a:srcRect/>
          <a:stretch>
            <a:fillRect/>
          </a:stretch>
        </p:blipFill>
        <p:spPr bwMode="auto">
          <a:xfrm>
            <a:off x="5155704" y="91353"/>
            <a:ext cx="3988296" cy="132142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idx="1"/>
          </p:nvPr>
        </p:nvSpPr>
        <p:spPr>
          <a:xfrm>
            <a:off x="446856" y="1600200"/>
            <a:ext cx="8229600" cy="4853136"/>
          </a:xfrm>
        </p:spPr>
        <p:txBody>
          <a:bodyPr>
            <a:normAutofit/>
          </a:bodyPr>
          <a:lstStyle/>
          <a:p>
            <a:pPr>
              <a:buNone/>
            </a:pPr>
            <a:endParaRPr lang="en-GB" b="1" dirty="0"/>
          </a:p>
        </p:txBody>
      </p:sp>
      <p:pic>
        <p:nvPicPr>
          <p:cNvPr id="5" name="Picture 4"/>
          <p:cNvPicPr/>
          <p:nvPr/>
        </p:nvPicPr>
        <p:blipFill>
          <a:blip r:embed="rId7"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rcRect l="24945" t="28268" r="16888" b="15990"/>
          <a:stretch>
            <a:fillRect/>
          </a:stretch>
        </p:blipFill>
        <p:spPr bwMode="auto">
          <a:xfrm>
            <a:off x="0" y="1412776"/>
            <a:ext cx="9144000" cy="5445223"/>
          </a:xfrm>
          <a:prstGeom prst="rect">
            <a:avLst/>
          </a:prstGeom>
          <a:noFill/>
          <a:ln>
            <a:noFill/>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457200" y="274638"/>
          <a:ext cx="8229600" cy="7780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Content Placeholder 4"/>
          <p:cNvGraphicFramePr>
            <a:graphicFrameLocks noGrp="1"/>
          </p:cNvGraphicFramePr>
          <p:nvPr>
            <p:ph idx="1"/>
          </p:nvPr>
        </p:nvGraphicFramePr>
        <p:xfrm>
          <a:off x="323528" y="1052736"/>
          <a:ext cx="8568952" cy="5472608"/>
        </p:xfrm>
        <a:graphic>
          <a:graphicData uri="http://schemas.openxmlformats.org/drawingml/2006/chart">
            <c:chart xmlns:c="http://schemas.openxmlformats.org/drawingml/2006/chart" xmlns:r="http://schemas.openxmlformats.org/officeDocument/2006/relationships" r:id="rId7"/>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457200" y="274638"/>
          <a:ext cx="8229600" cy="7780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Content Placeholder 6"/>
          <p:cNvGraphicFramePr>
            <a:graphicFrameLocks noGrp="1"/>
          </p:cNvGraphicFramePr>
          <p:nvPr>
            <p:ph idx="1"/>
          </p:nvPr>
        </p:nvGraphicFramePr>
        <p:xfrm>
          <a:off x="0" y="1124744"/>
          <a:ext cx="8892480" cy="5733256"/>
        </p:xfrm>
        <a:graphic>
          <a:graphicData uri="http://schemas.openxmlformats.org/drawingml/2006/chart">
            <c:chart xmlns:c="http://schemas.openxmlformats.org/drawingml/2006/chart" xmlns:r="http://schemas.openxmlformats.org/officeDocument/2006/relationships" r:id="rId7"/>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457200" y="274638"/>
          <a:ext cx="6203032" cy="17142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ontent Placeholder 4"/>
          <p:cNvSpPr>
            <a:spLocks noGrp="1"/>
          </p:cNvSpPr>
          <p:nvPr>
            <p:ph idx="1"/>
          </p:nvPr>
        </p:nvSpPr>
        <p:spPr>
          <a:xfrm>
            <a:off x="457200" y="2060848"/>
            <a:ext cx="8229600" cy="4065315"/>
          </a:xfrm>
        </p:spPr>
        <p:txBody>
          <a:bodyPr>
            <a:normAutofit fontScale="92500" lnSpcReduction="10000"/>
          </a:bodyPr>
          <a:lstStyle/>
          <a:p>
            <a:pPr algn="just">
              <a:buFont typeface="Wingdings" pitchFamily="2" charset="2"/>
              <a:buChar char="q"/>
            </a:pPr>
            <a:r>
              <a:rPr lang="en-US" dirty="0" smtClean="0"/>
              <a:t>Implementation of PFM activities has for the moment</a:t>
            </a:r>
            <a:r>
              <a:rPr lang="en-US" b="1" dirty="0" smtClean="0"/>
              <a:t> not exhausted all opportunities </a:t>
            </a:r>
            <a:r>
              <a:rPr lang="en-US" dirty="0" smtClean="0"/>
              <a:t>attached to forest management. </a:t>
            </a:r>
          </a:p>
          <a:p>
            <a:pPr algn="just">
              <a:buFont typeface="Wingdings" pitchFamily="2" charset="2"/>
              <a:buChar char="q"/>
            </a:pPr>
            <a:r>
              <a:rPr lang="en-US" dirty="0" smtClean="0"/>
              <a:t>In addition to cost-benefit arrangements advocated and stipulated under PFM arrangements, other incentives include;</a:t>
            </a:r>
          </a:p>
          <a:p>
            <a:pPr lvl="1" algn="just">
              <a:buFont typeface="Wingdings" pitchFamily="2" charset="2"/>
              <a:buChar char="ü"/>
            </a:pPr>
            <a:r>
              <a:rPr lang="en-US" dirty="0" smtClean="0"/>
              <a:t>International policy of </a:t>
            </a:r>
            <a:r>
              <a:rPr lang="en-US" b="1" dirty="0" smtClean="0"/>
              <a:t>reduced emission from deforestation and forest degradation </a:t>
            </a:r>
            <a:r>
              <a:rPr lang="en-US" dirty="0" smtClean="0"/>
              <a:t>(REDD)</a:t>
            </a:r>
          </a:p>
          <a:p>
            <a:pPr lvl="1" algn="just">
              <a:buFont typeface="Wingdings" pitchFamily="2" charset="2"/>
              <a:buChar char="ü"/>
            </a:pPr>
            <a:r>
              <a:rPr lang="en-US" b="1" dirty="0" smtClean="0"/>
              <a:t>Community forest certification schemes</a:t>
            </a:r>
            <a:r>
              <a:rPr lang="en-US" dirty="0" smtClean="0"/>
              <a:t>. </a:t>
            </a:r>
            <a:endParaRPr lang="en-GB" dirty="0" smtClean="0"/>
          </a:p>
          <a:p>
            <a:pPr algn="just">
              <a:buNone/>
            </a:pP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682</TotalTime>
  <Words>1424</Words>
  <Application>Microsoft Office PowerPoint</Application>
  <PresentationFormat>On-screen Show (4:3)</PresentationFormat>
  <Paragraphs>123</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vector>
  </TitlesOfParts>
  <Company>Deftones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faustine</dc:creator>
  <cp:lastModifiedBy>faustine</cp:lastModifiedBy>
  <cp:revision>69</cp:revision>
  <dcterms:created xsi:type="dcterms:W3CDTF">2012-09-03T12:20:09Z</dcterms:created>
  <dcterms:modified xsi:type="dcterms:W3CDTF">2012-09-06T06:22:45Z</dcterms:modified>
</cp:coreProperties>
</file>